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5" r:id="rId8"/>
    <p:sldId id="271" r:id="rId9"/>
    <p:sldId id="262" r:id="rId10"/>
    <p:sldId id="263" r:id="rId11"/>
    <p:sldId id="266" r:id="rId12"/>
    <p:sldId id="264" r:id="rId13"/>
    <p:sldId id="267" r:id="rId14"/>
    <p:sldId id="268" r:id="rId15"/>
    <p:sldId id="269" r:id="rId16"/>
    <p:sldId id="272" r:id="rId17"/>
    <p:sldId id="273" r:id="rId18"/>
    <p:sldId id="274" r:id="rId19"/>
    <p:sldId id="275" r:id="rId20"/>
    <p:sldId id="276" r:id="rId21"/>
    <p:sldId id="281" r:id="rId22"/>
    <p:sldId id="282"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0A9FD-0B0C-4DC1-8845-969994E8B292}"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IN"/>
        </a:p>
      </dgm:t>
    </dgm:pt>
    <dgm:pt modelId="{6C0FEC5B-DC81-475A-A517-DE3DA560139F}">
      <dgm:prSet phldrT="[Text]"/>
      <dgm:spPr/>
      <dgm:t>
        <a:bodyPr/>
        <a:lstStyle/>
        <a:p>
          <a:r>
            <a:rPr lang="en-US" dirty="0" smtClean="0"/>
            <a:t>Import Libraries</a:t>
          </a:r>
          <a:endParaRPr lang="en-IN" dirty="0"/>
        </a:p>
      </dgm:t>
    </dgm:pt>
    <dgm:pt modelId="{E2187D7D-6ACF-4215-87CD-0C956CD4C9C6}" type="parTrans" cxnId="{6FFD8E32-12A2-44D6-B1C3-499B3C53CD19}">
      <dgm:prSet/>
      <dgm:spPr/>
      <dgm:t>
        <a:bodyPr/>
        <a:lstStyle/>
        <a:p>
          <a:endParaRPr lang="en-IN"/>
        </a:p>
      </dgm:t>
    </dgm:pt>
    <dgm:pt modelId="{2F200627-43DA-4083-8484-7435DAB3B774}" type="sibTrans" cxnId="{6FFD8E32-12A2-44D6-B1C3-499B3C53CD19}">
      <dgm:prSet/>
      <dgm:spPr/>
      <dgm:t>
        <a:bodyPr/>
        <a:lstStyle/>
        <a:p>
          <a:endParaRPr lang="en-IN"/>
        </a:p>
      </dgm:t>
    </dgm:pt>
    <dgm:pt modelId="{86706206-EA48-44FD-AFFC-A59D420B6F87}">
      <dgm:prSet phldrT="[Text]"/>
      <dgm:spPr/>
      <dgm:t>
        <a:bodyPr/>
        <a:lstStyle/>
        <a:p>
          <a:r>
            <a:rPr lang="en-US" dirty="0" smtClean="0"/>
            <a:t>Load Dataset</a:t>
          </a:r>
          <a:endParaRPr lang="en-IN" dirty="0"/>
        </a:p>
      </dgm:t>
    </dgm:pt>
    <dgm:pt modelId="{DAD0CCA8-99F5-4B81-B020-EA65E9243BD3}" type="parTrans" cxnId="{BD528598-C330-4671-A7C6-6D6AA493381F}">
      <dgm:prSet/>
      <dgm:spPr/>
      <dgm:t>
        <a:bodyPr/>
        <a:lstStyle/>
        <a:p>
          <a:endParaRPr lang="en-IN"/>
        </a:p>
      </dgm:t>
    </dgm:pt>
    <dgm:pt modelId="{576FBF86-AED8-40B4-AAF3-FB0FF2933DEF}" type="sibTrans" cxnId="{BD528598-C330-4671-A7C6-6D6AA493381F}">
      <dgm:prSet/>
      <dgm:spPr/>
      <dgm:t>
        <a:bodyPr/>
        <a:lstStyle/>
        <a:p>
          <a:endParaRPr lang="en-IN"/>
        </a:p>
      </dgm:t>
    </dgm:pt>
    <dgm:pt modelId="{365B6350-E66F-487E-9AED-F41FE9277A10}">
      <dgm:prSet phldrT="[Text]"/>
      <dgm:spPr/>
      <dgm:t>
        <a:bodyPr/>
        <a:lstStyle/>
        <a:p>
          <a:r>
            <a:rPr lang="en-US" dirty="0" smtClean="0"/>
            <a:t>Exploratory Data Analysis</a:t>
          </a:r>
          <a:endParaRPr lang="en-IN" dirty="0"/>
        </a:p>
      </dgm:t>
    </dgm:pt>
    <dgm:pt modelId="{B67285F0-8ABD-45CD-B155-19AC4B7922C7}" type="parTrans" cxnId="{82538619-D623-4D51-B1AF-9CB39B1E88EE}">
      <dgm:prSet/>
      <dgm:spPr/>
      <dgm:t>
        <a:bodyPr/>
        <a:lstStyle/>
        <a:p>
          <a:endParaRPr lang="en-IN"/>
        </a:p>
      </dgm:t>
    </dgm:pt>
    <dgm:pt modelId="{78213384-CE3B-4A9C-AE81-48BE4A6AB2E6}" type="sibTrans" cxnId="{82538619-D623-4D51-B1AF-9CB39B1E88EE}">
      <dgm:prSet/>
      <dgm:spPr/>
      <dgm:t>
        <a:bodyPr/>
        <a:lstStyle/>
        <a:p>
          <a:endParaRPr lang="en-IN"/>
        </a:p>
      </dgm:t>
    </dgm:pt>
    <dgm:pt modelId="{960E533F-66D0-4D81-89FF-C531A3972EE6}">
      <dgm:prSet phldrT="[Text]"/>
      <dgm:spPr/>
      <dgm:t>
        <a:bodyPr/>
        <a:lstStyle/>
        <a:p>
          <a:r>
            <a:rPr lang="en-US" dirty="0" smtClean="0"/>
            <a:t>Handling missing values</a:t>
          </a:r>
          <a:endParaRPr lang="en-IN" dirty="0"/>
        </a:p>
      </dgm:t>
    </dgm:pt>
    <dgm:pt modelId="{634D0222-43FB-41BD-B123-9FD66AF79786}" type="parTrans" cxnId="{CD8CE62D-0747-42DC-B4A6-3DF0B010A00A}">
      <dgm:prSet/>
      <dgm:spPr/>
      <dgm:t>
        <a:bodyPr/>
        <a:lstStyle/>
        <a:p>
          <a:endParaRPr lang="en-IN"/>
        </a:p>
      </dgm:t>
    </dgm:pt>
    <dgm:pt modelId="{3A9BEAFB-4772-4467-838E-9857848DD7AC}" type="sibTrans" cxnId="{CD8CE62D-0747-42DC-B4A6-3DF0B010A00A}">
      <dgm:prSet/>
      <dgm:spPr/>
      <dgm:t>
        <a:bodyPr/>
        <a:lstStyle/>
        <a:p>
          <a:endParaRPr lang="en-IN"/>
        </a:p>
      </dgm:t>
    </dgm:pt>
    <dgm:pt modelId="{28124027-0AB0-4079-BEAF-939B74F304CC}">
      <dgm:prSet phldrT="[Text]"/>
      <dgm:spPr/>
      <dgm:t>
        <a:bodyPr/>
        <a:lstStyle/>
        <a:p>
          <a:r>
            <a:rPr lang="en-US" dirty="0" smtClean="0"/>
            <a:t>Remove duplicates</a:t>
          </a:r>
          <a:endParaRPr lang="en-IN" dirty="0"/>
        </a:p>
      </dgm:t>
    </dgm:pt>
    <dgm:pt modelId="{3370BD10-A54B-4D71-939B-F94FBDBDA80A}" type="parTrans" cxnId="{7F34B2D7-0EE1-415F-A868-3CCFD5820113}">
      <dgm:prSet/>
      <dgm:spPr/>
      <dgm:t>
        <a:bodyPr/>
        <a:lstStyle/>
        <a:p>
          <a:endParaRPr lang="en-IN"/>
        </a:p>
      </dgm:t>
    </dgm:pt>
    <dgm:pt modelId="{16956ED1-A2C5-42EE-98FC-E748150A3C6C}" type="sibTrans" cxnId="{7F34B2D7-0EE1-415F-A868-3CCFD5820113}">
      <dgm:prSet/>
      <dgm:spPr/>
      <dgm:t>
        <a:bodyPr/>
        <a:lstStyle/>
        <a:p>
          <a:endParaRPr lang="en-IN"/>
        </a:p>
      </dgm:t>
    </dgm:pt>
    <dgm:pt modelId="{F6D37B6D-BDDF-4E55-8C9D-0A26DD216226}">
      <dgm:prSet phldrT="[Text]"/>
      <dgm:spPr/>
      <dgm:t>
        <a:bodyPr/>
        <a:lstStyle/>
        <a:p>
          <a:r>
            <a:rPr lang="en-US" dirty="0" smtClean="0"/>
            <a:t>Fix data types</a:t>
          </a:r>
          <a:endParaRPr lang="en-IN" dirty="0"/>
        </a:p>
      </dgm:t>
    </dgm:pt>
    <dgm:pt modelId="{910A3542-9753-4434-B0F0-7E6ABA8C4FB4}" type="parTrans" cxnId="{2A2EB27D-B367-4853-92BF-E0D24A9893A3}">
      <dgm:prSet/>
      <dgm:spPr/>
      <dgm:t>
        <a:bodyPr/>
        <a:lstStyle/>
        <a:p>
          <a:endParaRPr lang="en-IN"/>
        </a:p>
      </dgm:t>
    </dgm:pt>
    <dgm:pt modelId="{CA17439D-9F0C-4DEA-A2F1-178DCF443527}" type="sibTrans" cxnId="{2A2EB27D-B367-4853-92BF-E0D24A9893A3}">
      <dgm:prSet/>
      <dgm:spPr/>
      <dgm:t>
        <a:bodyPr/>
        <a:lstStyle/>
        <a:p>
          <a:endParaRPr lang="en-IN"/>
        </a:p>
      </dgm:t>
    </dgm:pt>
    <dgm:pt modelId="{67CBADAF-7900-4104-94B1-5B70579E8658}" type="pres">
      <dgm:prSet presAssocID="{5FD0A9FD-0B0C-4DC1-8845-969994E8B292}" presName="Name0" presStyleCnt="0">
        <dgm:presLayoutVars>
          <dgm:dir/>
          <dgm:animLvl val="lvl"/>
          <dgm:resizeHandles val="exact"/>
        </dgm:presLayoutVars>
      </dgm:prSet>
      <dgm:spPr/>
      <dgm:t>
        <a:bodyPr/>
        <a:lstStyle/>
        <a:p>
          <a:endParaRPr lang="en-IN"/>
        </a:p>
      </dgm:t>
    </dgm:pt>
    <dgm:pt modelId="{658D6A3C-607B-41DF-B01D-A8D2F85391EF}" type="pres">
      <dgm:prSet presAssocID="{F6D37B6D-BDDF-4E55-8C9D-0A26DD216226}" presName="boxAndChildren" presStyleCnt="0"/>
      <dgm:spPr/>
    </dgm:pt>
    <dgm:pt modelId="{75E2192E-9271-4C13-928B-3EB1A335924D}" type="pres">
      <dgm:prSet presAssocID="{F6D37B6D-BDDF-4E55-8C9D-0A26DD216226}" presName="parentTextBox" presStyleLbl="node1" presStyleIdx="0" presStyleCnt="6"/>
      <dgm:spPr/>
      <dgm:t>
        <a:bodyPr/>
        <a:lstStyle/>
        <a:p>
          <a:endParaRPr lang="en-IN"/>
        </a:p>
      </dgm:t>
    </dgm:pt>
    <dgm:pt modelId="{9319637F-BF2B-4FF6-B12F-DB050E280A3B}" type="pres">
      <dgm:prSet presAssocID="{16956ED1-A2C5-42EE-98FC-E748150A3C6C}" presName="sp" presStyleCnt="0"/>
      <dgm:spPr/>
    </dgm:pt>
    <dgm:pt modelId="{017B2C4C-AD3B-4C92-BC70-3C206FE8CC21}" type="pres">
      <dgm:prSet presAssocID="{28124027-0AB0-4079-BEAF-939B74F304CC}" presName="arrowAndChildren" presStyleCnt="0"/>
      <dgm:spPr/>
    </dgm:pt>
    <dgm:pt modelId="{EDF6B2E7-4E22-4E06-B43C-561F9E6E76EE}" type="pres">
      <dgm:prSet presAssocID="{28124027-0AB0-4079-BEAF-939B74F304CC}" presName="parentTextArrow" presStyleLbl="node1" presStyleIdx="1" presStyleCnt="6"/>
      <dgm:spPr/>
      <dgm:t>
        <a:bodyPr/>
        <a:lstStyle/>
        <a:p>
          <a:endParaRPr lang="en-IN"/>
        </a:p>
      </dgm:t>
    </dgm:pt>
    <dgm:pt modelId="{C8FA321F-88AE-41BA-8D58-C13973822F07}" type="pres">
      <dgm:prSet presAssocID="{3A9BEAFB-4772-4467-838E-9857848DD7AC}" presName="sp" presStyleCnt="0"/>
      <dgm:spPr/>
    </dgm:pt>
    <dgm:pt modelId="{B9160A92-4B97-4554-8BCB-3715FA08F8C9}" type="pres">
      <dgm:prSet presAssocID="{960E533F-66D0-4D81-89FF-C531A3972EE6}" presName="arrowAndChildren" presStyleCnt="0"/>
      <dgm:spPr/>
    </dgm:pt>
    <dgm:pt modelId="{19A29327-E879-4779-92F8-E20E3C77979D}" type="pres">
      <dgm:prSet presAssocID="{960E533F-66D0-4D81-89FF-C531A3972EE6}" presName="parentTextArrow" presStyleLbl="node1" presStyleIdx="2" presStyleCnt="6"/>
      <dgm:spPr/>
      <dgm:t>
        <a:bodyPr/>
        <a:lstStyle/>
        <a:p>
          <a:endParaRPr lang="en-IN"/>
        </a:p>
      </dgm:t>
    </dgm:pt>
    <dgm:pt modelId="{07F71D29-EF8A-4378-970D-A9A856ED8423}" type="pres">
      <dgm:prSet presAssocID="{78213384-CE3B-4A9C-AE81-48BE4A6AB2E6}" presName="sp" presStyleCnt="0"/>
      <dgm:spPr/>
    </dgm:pt>
    <dgm:pt modelId="{358C73A3-1FDB-47F6-91AD-AD2F92229C7F}" type="pres">
      <dgm:prSet presAssocID="{365B6350-E66F-487E-9AED-F41FE9277A10}" presName="arrowAndChildren" presStyleCnt="0"/>
      <dgm:spPr/>
    </dgm:pt>
    <dgm:pt modelId="{038F363D-1A89-46E6-A73A-454B76BA7924}" type="pres">
      <dgm:prSet presAssocID="{365B6350-E66F-487E-9AED-F41FE9277A10}" presName="parentTextArrow" presStyleLbl="node1" presStyleIdx="3" presStyleCnt="6"/>
      <dgm:spPr/>
      <dgm:t>
        <a:bodyPr/>
        <a:lstStyle/>
        <a:p>
          <a:endParaRPr lang="en-IN"/>
        </a:p>
      </dgm:t>
    </dgm:pt>
    <dgm:pt modelId="{244FAC2D-1746-42BC-9648-EC8D7D3AF635}" type="pres">
      <dgm:prSet presAssocID="{576FBF86-AED8-40B4-AAF3-FB0FF2933DEF}" presName="sp" presStyleCnt="0"/>
      <dgm:spPr/>
    </dgm:pt>
    <dgm:pt modelId="{24BA56EA-63B6-4B22-9443-478C71D46CDC}" type="pres">
      <dgm:prSet presAssocID="{86706206-EA48-44FD-AFFC-A59D420B6F87}" presName="arrowAndChildren" presStyleCnt="0"/>
      <dgm:spPr/>
    </dgm:pt>
    <dgm:pt modelId="{0906682C-DBD3-4186-86F6-AB9637BEAE96}" type="pres">
      <dgm:prSet presAssocID="{86706206-EA48-44FD-AFFC-A59D420B6F87}" presName="parentTextArrow" presStyleLbl="node1" presStyleIdx="4" presStyleCnt="6"/>
      <dgm:spPr/>
      <dgm:t>
        <a:bodyPr/>
        <a:lstStyle/>
        <a:p>
          <a:endParaRPr lang="en-IN"/>
        </a:p>
      </dgm:t>
    </dgm:pt>
    <dgm:pt modelId="{EF94A8D5-C260-4609-85A4-A2A3E272F27B}" type="pres">
      <dgm:prSet presAssocID="{2F200627-43DA-4083-8484-7435DAB3B774}" presName="sp" presStyleCnt="0"/>
      <dgm:spPr/>
    </dgm:pt>
    <dgm:pt modelId="{D3D45186-6FFF-4024-BE81-FB361A35F30C}" type="pres">
      <dgm:prSet presAssocID="{6C0FEC5B-DC81-475A-A517-DE3DA560139F}" presName="arrowAndChildren" presStyleCnt="0"/>
      <dgm:spPr/>
    </dgm:pt>
    <dgm:pt modelId="{CB91B5E5-4BD7-44BF-B193-CFEA45E94235}" type="pres">
      <dgm:prSet presAssocID="{6C0FEC5B-DC81-475A-A517-DE3DA560139F}" presName="parentTextArrow" presStyleLbl="node1" presStyleIdx="5" presStyleCnt="6" custLinFactNeighborX="5088" custLinFactNeighborY="-3668"/>
      <dgm:spPr/>
      <dgm:t>
        <a:bodyPr/>
        <a:lstStyle/>
        <a:p>
          <a:endParaRPr lang="en-IN"/>
        </a:p>
      </dgm:t>
    </dgm:pt>
  </dgm:ptLst>
  <dgm:cxnLst>
    <dgm:cxn modelId="{2A2EB27D-B367-4853-92BF-E0D24A9893A3}" srcId="{5FD0A9FD-0B0C-4DC1-8845-969994E8B292}" destId="{F6D37B6D-BDDF-4E55-8C9D-0A26DD216226}" srcOrd="5" destOrd="0" parTransId="{910A3542-9753-4434-B0F0-7E6ABA8C4FB4}" sibTransId="{CA17439D-9F0C-4DEA-A2F1-178DCF443527}"/>
    <dgm:cxn modelId="{90CE6BCC-A9FF-41D6-BF92-4D757FCD998E}" type="presOf" srcId="{28124027-0AB0-4079-BEAF-939B74F304CC}" destId="{EDF6B2E7-4E22-4E06-B43C-561F9E6E76EE}" srcOrd="0" destOrd="0" presId="urn:microsoft.com/office/officeart/2005/8/layout/process4"/>
    <dgm:cxn modelId="{0441BD74-559F-45F8-99C0-1CAE54C1E976}" type="presOf" srcId="{5FD0A9FD-0B0C-4DC1-8845-969994E8B292}" destId="{67CBADAF-7900-4104-94B1-5B70579E8658}" srcOrd="0" destOrd="0" presId="urn:microsoft.com/office/officeart/2005/8/layout/process4"/>
    <dgm:cxn modelId="{128D245B-253D-4A33-AAF2-AD8F488EC722}" type="presOf" srcId="{960E533F-66D0-4D81-89FF-C531A3972EE6}" destId="{19A29327-E879-4779-92F8-E20E3C77979D}" srcOrd="0" destOrd="0" presId="urn:microsoft.com/office/officeart/2005/8/layout/process4"/>
    <dgm:cxn modelId="{CD8CE62D-0747-42DC-B4A6-3DF0B010A00A}" srcId="{5FD0A9FD-0B0C-4DC1-8845-969994E8B292}" destId="{960E533F-66D0-4D81-89FF-C531A3972EE6}" srcOrd="3" destOrd="0" parTransId="{634D0222-43FB-41BD-B123-9FD66AF79786}" sibTransId="{3A9BEAFB-4772-4467-838E-9857848DD7AC}"/>
    <dgm:cxn modelId="{A265BDFB-9A1D-4339-A0A7-329A5806CF59}" type="presOf" srcId="{365B6350-E66F-487E-9AED-F41FE9277A10}" destId="{038F363D-1A89-46E6-A73A-454B76BA7924}" srcOrd="0" destOrd="0" presId="urn:microsoft.com/office/officeart/2005/8/layout/process4"/>
    <dgm:cxn modelId="{6FFD8E32-12A2-44D6-B1C3-499B3C53CD19}" srcId="{5FD0A9FD-0B0C-4DC1-8845-969994E8B292}" destId="{6C0FEC5B-DC81-475A-A517-DE3DA560139F}" srcOrd="0" destOrd="0" parTransId="{E2187D7D-6ACF-4215-87CD-0C956CD4C9C6}" sibTransId="{2F200627-43DA-4083-8484-7435DAB3B774}"/>
    <dgm:cxn modelId="{9BE6F38C-2760-4C31-B8D9-D4CA28174A4F}" type="presOf" srcId="{86706206-EA48-44FD-AFFC-A59D420B6F87}" destId="{0906682C-DBD3-4186-86F6-AB9637BEAE96}" srcOrd="0" destOrd="0" presId="urn:microsoft.com/office/officeart/2005/8/layout/process4"/>
    <dgm:cxn modelId="{C83A21AA-7FD2-4631-8C70-870B309AD542}" type="presOf" srcId="{F6D37B6D-BDDF-4E55-8C9D-0A26DD216226}" destId="{75E2192E-9271-4C13-928B-3EB1A335924D}" srcOrd="0" destOrd="0" presId="urn:microsoft.com/office/officeart/2005/8/layout/process4"/>
    <dgm:cxn modelId="{FBE57D29-0320-4367-8621-569618EEB55C}" type="presOf" srcId="{6C0FEC5B-DC81-475A-A517-DE3DA560139F}" destId="{CB91B5E5-4BD7-44BF-B193-CFEA45E94235}" srcOrd="0" destOrd="0" presId="urn:microsoft.com/office/officeart/2005/8/layout/process4"/>
    <dgm:cxn modelId="{BD528598-C330-4671-A7C6-6D6AA493381F}" srcId="{5FD0A9FD-0B0C-4DC1-8845-969994E8B292}" destId="{86706206-EA48-44FD-AFFC-A59D420B6F87}" srcOrd="1" destOrd="0" parTransId="{DAD0CCA8-99F5-4B81-B020-EA65E9243BD3}" sibTransId="{576FBF86-AED8-40B4-AAF3-FB0FF2933DEF}"/>
    <dgm:cxn modelId="{82538619-D623-4D51-B1AF-9CB39B1E88EE}" srcId="{5FD0A9FD-0B0C-4DC1-8845-969994E8B292}" destId="{365B6350-E66F-487E-9AED-F41FE9277A10}" srcOrd="2" destOrd="0" parTransId="{B67285F0-8ABD-45CD-B155-19AC4B7922C7}" sibTransId="{78213384-CE3B-4A9C-AE81-48BE4A6AB2E6}"/>
    <dgm:cxn modelId="{7F34B2D7-0EE1-415F-A868-3CCFD5820113}" srcId="{5FD0A9FD-0B0C-4DC1-8845-969994E8B292}" destId="{28124027-0AB0-4079-BEAF-939B74F304CC}" srcOrd="4" destOrd="0" parTransId="{3370BD10-A54B-4D71-939B-F94FBDBDA80A}" sibTransId="{16956ED1-A2C5-42EE-98FC-E748150A3C6C}"/>
    <dgm:cxn modelId="{CD0D71E8-779C-4E43-B558-067A4D9155BC}" type="presParOf" srcId="{67CBADAF-7900-4104-94B1-5B70579E8658}" destId="{658D6A3C-607B-41DF-B01D-A8D2F85391EF}" srcOrd="0" destOrd="0" presId="urn:microsoft.com/office/officeart/2005/8/layout/process4"/>
    <dgm:cxn modelId="{F9C77B0C-8E17-41C5-AFED-7927981AB1D7}" type="presParOf" srcId="{658D6A3C-607B-41DF-B01D-A8D2F85391EF}" destId="{75E2192E-9271-4C13-928B-3EB1A335924D}" srcOrd="0" destOrd="0" presId="urn:microsoft.com/office/officeart/2005/8/layout/process4"/>
    <dgm:cxn modelId="{C715C478-73B9-4FBA-9841-7F7B6C0025E8}" type="presParOf" srcId="{67CBADAF-7900-4104-94B1-5B70579E8658}" destId="{9319637F-BF2B-4FF6-B12F-DB050E280A3B}" srcOrd="1" destOrd="0" presId="urn:microsoft.com/office/officeart/2005/8/layout/process4"/>
    <dgm:cxn modelId="{055EAEC4-E807-491D-AE8B-EDD9F400AC0A}" type="presParOf" srcId="{67CBADAF-7900-4104-94B1-5B70579E8658}" destId="{017B2C4C-AD3B-4C92-BC70-3C206FE8CC21}" srcOrd="2" destOrd="0" presId="urn:microsoft.com/office/officeart/2005/8/layout/process4"/>
    <dgm:cxn modelId="{AC215E14-3A91-46FA-80CE-33CDBECAF0B6}" type="presParOf" srcId="{017B2C4C-AD3B-4C92-BC70-3C206FE8CC21}" destId="{EDF6B2E7-4E22-4E06-B43C-561F9E6E76EE}" srcOrd="0" destOrd="0" presId="urn:microsoft.com/office/officeart/2005/8/layout/process4"/>
    <dgm:cxn modelId="{2620DDB6-86AB-4D75-9000-DF6C1ABAD6E0}" type="presParOf" srcId="{67CBADAF-7900-4104-94B1-5B70579E8658}" destId="{C8FA321F-88AE-41BA-8D58-C13973822F07}" srcOrd="3" destOrd="0" presId="urn:microsoft.com/office/officeart/2005/8/layout/process4"/>
    <dgm:cxn modelId="{7BCE50B0-A0B8-4E7E-B4DE-523CAE4B6442}" type="presParOf" srcId="{67CBADAF-7900-4104-94B1-5B70579E8658}" destId="{B9160A92-4B97-4554-8BCB-3715FA08F8C9}" srcOrd="4" destOrd="0" presId="urn:microsoft.com/office/officeart/2005/8/layout/process4"/>
    <dgm:cxn modelId="{EDEF7254-6EE8-426D-A655-9928CCAC7666}" type="presParOf" srcId="{B9160A92-4B97-4554-8BCB-3715FA08F8C9}" destId="{19A29327-E879-4779-92F8-E20E3C77979D}" srcOrd="0" destOrd="0" presId="urn:microsoft.com/office/officeart/2005/8/layout/process4"/>
    <dgm:cxn modelId="{A1BDD343-7AC2-45F3-91B6-9FF67256C08D}" type="presParOf" srcId="{67CBADAF-7900-4104-94B1-5B70579E8658}" destId="{07F71D29-EF8A-4378-970D-A9A856ED8423}" srcOrd="5" destOrd="0" presId="urn:microsoft.com/office/officeart/2005/8/layout/process4"/>
    <dgm:cxn modelId="{21286216-D496-4CFC-BF04-CD2323BBD1C8}" type="presParOf" srcId="{67CBADAF-7900-4104-94B1-5B70579E8658}" destId="{358C73A3-1FDB-47F6-91AD-AD2F92229C7F}" srcOrd="6" destOrd="0" presId="urn:microsoft.com/office/officeart/2005/8/layout/process4"/>
    <dgm:cxn modelId="{6F7D1A2C-265B-42F5-A00A-9244511E285A}" type="presParOf" srcId="{358C73A3-1FDB-47F6-91AD-AD2F92229C7F}" destId="{038F363D-1A89-46E6-A73A-454B76BA7924}" srcOrd="0" destOrd="0" presId="urn:microsoft.com/office/officeart/2005/8/layout/process4"/>
    <dgm:cxn modelId="{FCEA3014-107A-4C79-9FFB-7E61271D8C93}" type="presParOf" srcId="{67CBADAF-7900-4104-94B1-5B70579E8658}" destId="{244FAC2D-1746-42BC-9648-EC8D7D3AF635}" srcOrd="7" destOrd="0" presId="urn:microsoft.com/office/officeart/2005/8/layout/process4"/>
    <dgm:cxn modelId="{EEA0F7CC-C3C9-43B5-99AF-D52AE62917B3}" type="presParOf" srcId="{67CBADAF-7900-4104-94B1-5B70579E8658}" destId="{24BA56EA-63B6-4B22-9443-478C71D46CDC}" srcOrd="8" destOrd="0" presId="urn:microsoft.com/office/officeart/2005/8/layout/process4"/>
    <dgm:cxn modelId="{AAB3449A-822E-4450-A31D-862FAD02DB15}" type="presParOf" srcId="{24BA56EA-63B6-4B22-9443-478C71D46CDC}" destId="{0906682C-DBD3-4186-86F6-AB9637BEAE96}" srcOrd="0" destOrd="0" presId="urn:microsoft.com/office/officeart/2005/8/layout/process4"/>
    <dgm:cxn modelId="{923BFAA5-CC1A-4F4D-8229-C07A8FFC202E}" type="presParOf" srcId="{67CBADAF-7900-4104-94B1-5B70579E8658}" destId="{EF94A8D5-C260-4609-85A4-A2A3E272F27B}" srcOrd="9" destOrd="0" presId="urn:microsoft.com/office/officeart/2005/8/layout/process4"/>
    <dgm:cxn modelId="{AEC2818D-8E4D-49F8-9415-A9DD05886E02}" type="presParOf" srcId="{67CBADAF-7900-4104-94B1-5B70579E8658}" destId="{D3D45186-6FFF-4024-BE81-FB361A35F30C}" srcOrd="10" destOrd="0" presId="urn:microsoft.com/office/officeart/2005/8/layout/process4"/>
    <dgm:cxn modelId="{591A1D37-4934-432C-9DEB-DE70689B0318}" type="presParOf" srcId="{D3D45186-6FFF-4024-BE81-FB361A35F30C}" destId="{CB91B5E5-4BD7-44BF-B193-CFEA45E9423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2192E-9271-4C13-928B-3EB1A335924D}">
      <dsp:nvSpPr>
        <dsp:cNvPr id="0" name=""/>
        <dsp:cNvSpPr/>
      </dsp:nvSpPr>
      <dsp:spPr>
        <a:xfrm>
          <a:off x="0" y="5145862"/>
          <a:ext cx="4492624" cy="6753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Fix data types</a:t>
          </a:r>
          <a:endParaRPr lang="en-IN" sz="2300" kern="1200" dirty="0"/>
        </a:p>
      </dsp:txBody>
      <dsp:txXfrm>
        <a:off x="0" y="5145862"/>
        <a:ext cx="4492624" cy="675391"/>
      </dsp:txXfrm>
    </dsp:sp>
    <dsp:sp modelId="{EDF6B2E7-4E22-4E06-B43C-561F9E6E76EE}">
      <dsp:nvSpPr>
        <dsp:cNvPr id="0" name=""/>
        <dsp:cNvSpPr/>
      </dsp:nvSpPr>
      <dsp:spPr>
        <a:xfrm rot="10800000">
          <a:off x="0" y="4117240"/>
          <a:ext cx="4492624" cy="1038752"/>
        </a:xfrm>
        <a:prstGeom prst="upArrowCallou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Remove duplicates</a:t>
          </a:r>
          <a:endParaRPr lang="en-IN" sz="2300" kern="1200" dirty="0"/>
        </a:p>
      </dsp:txBody>
      <dsp:txXfrm rot="10800000">
        <a:off x="0" y="4117240"/>
        <a:ext cx="4492624" cy="674950"/>
      </dsp:txXfrm>
    </dsp:sp>
    <dsp:sp modelId="{19A29327-E879-4779-92F8-E20E3C77979D}">
      <dsp:nvSpPr>
        <dsp:cNvPr id="0" name=""/>
        <dsp:cNvSpPr/>
      </dsp:nvSpPr>
      <dsp:spPr>
        <a:xfrm rot="10800000">
          <a:off x="0" y="3088619"/>
          <a:ext cx="4492624" cy="1038752"/>
        </a:xfrm>
        <a:prstGeom prst="upArrowCallou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Handling missing values</a:t>
          </a:r>
          <a:endParaRPr lang="en-IN" sz="2300" kern="1200" dirty="0"/>
        </a:p>
      </dsp:txBody>
      <dsp:txXfrm rot="10800000">
        <a:off x="0" y="3088619"/>
        <a:ext cx="4492624" cy="674950"/>
      </dsp:txXfrm>
    </dsp:sp>
    <dsp:sp modelId="{038F363D-1A89-46E6-A73A-454B76BA7924}">
      <dsp:nvSpPr>
        <dsp:cNvPr id="0" name=""/>
        <dsp:cNvSpPr/>
      </dsp:nvSpPr>
      <dsp:spPr>
        <a:xfrm rot="10800000">
          <a:off x="0" y="2059997"/>
          <a:ext cx="4492624" cy="1038752"/>
        </a:xfrm>
        <a:prstGeom prst="upArrowCallou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Exploratory Data Analysis</a:t>
          </a:r>
          <a:endParaRPr lang="en-IN" sz="2300" kern="1200" dirty="0"/>
        </a:p>
      </dsp:txBody>
      <dsp:txXfrm rot="10800000">
        <a:off x="0" y="2059997"/>
        <a:ext cx="4492624" cy="674950"/>
      </dsp:txXfrm>
    </dsp:sp>
    <dsp:sp modelId="{0906682C-DBD3-4186-86F6-AB9637BEAE96}">
      <dsp:nvSpPr>
        <dsp:cNvPr id="0" name=""/>
        <dsp:cNvSpPr/>
      </dsp:nvSpPr>
      <dsp:spPr>
        <a:xfrm rot="10800000">
          <a:off x="0" y="1031376"/>
          <a:ext cx="4492624" cy="1038752"/>
        </a:xfrm>
        <a:prstGeom prst="upArrowCallou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Load Dataset</a:t>
          </a:r>
          <a:endParaRPr lang="en-IN" sz="2300" kern="1200" dirty="0"/>
        </a:p>
      </dsp:txBody>
      <dsp:txXfrm rot="10800000">
        <a:off x="0" y="1031376"/>
        <a:ext cx="4492624" cy="674950"/>
      </dsp:txXfrm>
    </dsp:sp>
    <dsp:sp modelId="{CB91B5E5-4BD7-44BF-B193-CFEA45E94235}">
      <dsp:nvSpPr>
        <dsp:cNvPr id="0" name=""/>
        <dsp:cNvSpPr/>
      </dsp:nvSpPr>
      <dsp:spPr>
        <a:xfrm rot="10800000">
          <a:off x="0" y="0"/>
          <a:ext cx="4492624" cy="1038752"/>
        </a:xfrm>
        <a:prstGeom prst="upArrowCallou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Import Libraries</a:t>
          </a:r>
          <a:endParaRPr lang="en-IN" sz="2300" kern="1200" dirty="0"/>
        </a:p>
      </dsp:txBody>
      <dsp:txXfrm rot="10800000">
        <a:off x="0" y="0"/>
        <a:ext cx="4492624" cy="6749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4F2DD7A-50BE-4A2B-9589-769199B9F3D1}"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153846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4F2DD7A-50BE-4A2B-9589-769199B9F3D1}"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2682764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4F2DD7A-50BE-4A2B-9589-769199B9F3D1}"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3021308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4F2DD7A-50BE-4A2B-9589-769199B9F3D1}"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2289227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F2DD7A-50BE-4A2B-9589-769199B9F3D1}"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215286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4F2DD7A-50BE-4A2B-9589-769199B9F3D1}"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983890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4F2DD7A-50BE-4A2B-9589-769199B9F3D1}" type="datetimeFigureOut">
              <a:rPr lang="en-IN" smtClean="0"/>
              <a:t>04-08-2024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2381073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4F2DD7A-50BE-4A2B-9589-769199B9F3D1}" type="datetimeFigureOut">
              <a:rPr lang="en-IN" smtClean="0"/>
              <a:t>04-08-2024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3605071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2DD7A-50BE-4A2B-9589-769199B9F3D1}" type="datetimeFigureOut">
              <a:rPr lang="en-IN" smtClean="0"/>
              <a:t>04-08-2024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148901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F2DD7A-50BE-4A2B-9589-769199B9F3D1}"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311806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F2DD7A-50BE-4A2B-9589-769199B9F3D1}"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29926-633E-49AD-BFFF-A12A38847E91}" type="slidenum">
              <a:rPr lang="en-IN" smtClean="0"/>
              <a:t>‹#›</a:t>
            </a:fld>
            <a:endParaRPr lang="en-IN"/>
          </a:p>
        </p:txBody>
      </p:sp>
    </p:spTree>
    <p:extLst>
      <p:ext uri="{BB962C8B-B14F-4D97-AF65-F5344CB8AC3E}">
        <p14:creationId xmlns:p14="http://schemas.microsoft.com/office/powerpoint/2010/main" val="281321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2DD7A-50BE-4A2B-9589-769199B9F3D1}" type="datetimeFigureOut">
              <a:rPr lang="en-IN" smtClean="0"/>
              <a:t>04-08-2024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29926-633E-49AD-BFFF-A12A38847E91}" type="slidenum">
              <a:rPr lang="en-IN" smtClean="0"/>
              <a:t>‹#›</a:t>
            </a:fld>
            <a:endParaRPr lang="en-IN"/>
          </a:p>
        </p:txBody>
      </p:sp>
    </p:spTree>
    <p:extLst>
      <p:ext uri="{BB962C8B-B14F-4D97-AF65-F5344CB8AC3E}">
        <p14:creationId xmlns:p14="http://schemas.microsoft.com/office/powerpoint/2010/main" val="39849110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hyperlink" Target="https://www.dw.com/en/india-high-youth-unemployment-poses-massive-challenge/a-69018952#:~:text=youth%20unemployment%20rate.-,Nearly%2016%25%20of%20urban%20youth%20in%20the%2015%2D29%20age,at%20as%20high%20as%2045.4%25" TargetMode="External"/><Relationship Id="rId3" Type="http://schemas.openxmlformats.org/officeDocument/2006/relationships/image" Target="../media/image20.png"/><Relationship Id="rId7" Type="http://schemas.openxmlformats.org/officeDocument/2006/relationships/hyperlink" Target="https://timesofindia.indiatimes.com/business/india-business/young-indians-more-likely-to-be-jobless-if-theyre-educated/articleshow/108864858.cm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indiatoday.in/technology/news/story/ai-and-cost-cutting-biggest-reasons-why-tech-lays-offs-have-surged-by-136-per-cent-in-2024-reveals-study-2499830-2024-02-09" TargetMode="External"/><Relationship Id="rId11"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hyperlink" Target="https://www.livemint.com/news/find-out-why-educated-young-indians-are-most-likely-to-be-jobless-report-11711764936505.html" TargetMode="External"/><Relationship Id="rId4" Type="http://schemas.openxmlformats.org/officeDocument/2006/relationships/image" Target="../media/image21.jpeg"/><Relationship Id="rId9" Type="http://schemas.openxmlformats.org/officeDocument/2006/relationships/hyperlink" Target="https://www.livemint.com/news/india/unemployment-crisis-83-of-jobless-indians-are-youth-says-international-labour-organisation-report-1171151708412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ilostat.ilo.org/" TargetMode="External"/><Relationship Id="rId3" Type="http://schemas.openxmlformats.org/officeDocument/2006/relationships/image" Target="../media/image25.png"/><Relationship Id="rId7" Type="http://schemas.openxmlformats.org/officeDocument/2006/relationships/hyperlink" Target="https://www.mospi.gov.i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ata.gov/" TargetMode="External"/><Relationship Id="rId5" Type="http://schemas.openxmlformats.org/officeDocument/2006/relationships/hyperlink" Target="http://www.kaggle.com/" TargetMode="External"/><Relationship Id="rId4" Type="http://schemas.openxmlformats.org/officeDocument/2006/relationships/image" Target="../media/image26.png"/><Relationship Id="rId9" Type="http://schemas.openxmlformats.org/officeDocument/2006/relationships/hyperlink" Target="https://dge.gov.in/d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8" name="Picture 4" descr="Decent Work and Economic Growth | Close the Gap Foun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8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000" y="466725"/>
            <a:ext cx="1142047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3200" b="1" dirty="0"/>
              <a:t>Achieving SDG 8: Addressing Unemployment for Inclusive Growth </a:t>
            </a:r>
            <a:endParaRPr lang="en-IN" sz="3200" dirty="0"/>
          </a:p>
        </p:txBody>
      </p:sp>
      <p:sp>
        <p:nvSpPr>
          <p:cNvPr id="6" name="TextBox 5"/>
          <p:cNvSpPr txBox="1"/>
          <p:nvPr/>
        </p:nvSpPr>
        <p:spPr>
          <a:xfrm>
            <a:off x="381000" y="6048375"/>
            <a:ext cx="11420475" cy="461665"/>
          </a:xfrm>
          <a:prstGeom prst="rect">
            <a:avLst/>
          </a:prstGeom>
          <a:noFill/>
        </p:spPr>
        <p:txBody>
          <a:bodyPr wrap="square" rtlCol="0">
            <a:spAutoFit/>
          </a:bodyPr>
          <a:lstStyle/>
          <a:p>
            <a:pPr algn="ctr"/>
            <a:r>
              <a:rPr lang="en-US" sz="2400" dirty="0" smtClean="0">
                <a:latin typeface="Agency FB" panose="020B0503020202020204" pitchFamily="34" charset="0"/>
              </a:rPr>
              <a:t>Data Analysis IBM Internship 2024-25</a:t>
            </a:r>
            <a:endParaRPr lang="en-IN" sz="2400" dirty="0">
              <a:latin typeface="Agency FB" panose="020B0503020202020204" pitchFamily="34" charset="0"/>
            </a:endParaRPr>
          </a:p>
        </p:txBody>
      </p:sp>
      <p:pic>
        <p:nvPicPr>
          <p:cNvPr id="1030" name="Picture 6" descr="IBM Logo Meaning, History and Evolution - IBM Logo PN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5" y="1670077"/>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BM Logo Meaning, History and Evolution - IBM Logo PNG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8777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339" y="683272"/>
            <a:ext cx="3411421" cy="28800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Cleaning &amp; Exploratory Data Analysis</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89217" y="683272"/>
            <a:ext cx="8521243" cy="2880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151621" y="3723324"/>
            <a:ext cx="7622760" cy="2880000"/>
          </a:xfrm>
          <a:prstGeom prst="rect">
            <a:avLst/>
          </a:prstGeom>
        </p:spPr>
      </p:pic>
      <p:pic>
        <p:nvPicPr>
          <p:cNvPr id="8" name="Picture 7"/>
          <p:cNvPicPr>
            <a:picLocks noChangeAspect="1"/>
          </p:cNvPicPr>
          <p:nvPr/>
        </p:nvPicPr>
        <p:blipFill>
          <a:blip r:embed="rId6"/>
          <a:stretch>
            <a:fillRect/>
          </a:stretch>
        </p:blipFill>
        <p:spPr>
          <a:xfrm>
            <a:off x="7774380" y="3723324"/>
            <a:ext cx="4145477" cy="2880000"/>
          </a:xfrm>
          <a:prstGeom prst="rect">
            <a:avLst/>
          </a:prstGeom>
        </p:spPr>
      </p:pic>
    </p:spTree>
    <p:extLst>
      <p:ext uri="{BB962C8B-B14F-4D97-AF65-F5344CB8AC3E}">
        <p14:creationId xmlns:p14="http://schemas.microsoft.com/office/powerpoint/2010/main" val="1979749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Cleaning &amp; Exploratory Data Analysis</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84887" y="585078"/>
            <a:ext cx="6311250" cy="3060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564138" y="3724028"/>
            <a:ext cx="6331999" cy="2952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5"/>
          <a:srcRect r="62764"/>
          <a:stretch/>
        </p:blipFill>
        <p:spPr>
          <a:xfrm>
            <a:off x="7375569" y="1296138"/>
            <a:ext cx="4096431" cy="4371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4876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9810" y="897846"/>
            <a:ext cx="6665011" cy="5112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870710" y="897846"/>
            <a:ext cx="5084378" cy="4140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754821" y="5133988"/>
            <a:ext cx="5084378" cy="338554"/>
          </a:xfrm>
          <a:prstGeom prst="rect">
            <a:avLst/>
          </a:prstGeom>
          <a:noFill/>
        </p:spPr>
        <p:txBody>
          <a:bodyPr wrap="square" rtlCol="0">
            <a:spAutoFit/>
          </a:bodyPr>
          <a:lstStyle/>
          <a:p>
            <a:pPr algn="ctr"/>
            <a:r>
              <a:rPr lang="en-US" sz="1600" dirty="0" smtClean="0"/>
              <a:t>Fig 1: Line Plot showing Age wise Unemployment </a:t>
            </a:r>
            <a:endParaRPr lang="en-IN" sz="1600" dirty="0"/>
          </a:p>
        </p:txBody>
      </p:sp>
      <p:sp>
        <p:nvSpPr>
          <p:cNvPr id="7" name="TextBox 6"/>
          <p:cNvSpPr txBox="1"/>
          <p:nvPr/>
        </p:nvSpPr>
        <p:spPr>
          <a:xfrm>
            <a:off x="6964822" y="5580404"/>
            <a:ext cx="4990266" cy="92333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b="1" dirty="0" smtClean="0"/>
              <a:t>Modeled age groups: </a:t>
            </a:r>
            <a:r>
              <a:rPr lang="en-US" sz="1200" dirty="0" smtClean="0"/>
              <a:t>are categories created using statistical models.</a:t>
            </a:r>
          </a:p>
          <a:p>
            <a:pPr marL="171450" indent="-171450">
              <a:lnSpc>
                <a:spcPct val="150000"/>
              </a:lnSpc>
              <a:buFont typeface="Arial" panose="020B0604020202020204" pitchFamily="34" charset="0"/>
              <a:buChar char="•"/>
            </a:pPr>
            <a:r>
              <a:rPr lang="en-US" sz="1200" b="1" dirty="0" smtClean="0"/>
              <a:t>National age groups: </a:t>
            </a:r>
            <a:r>
              <a:rPr lang="en-US" sz="1200" dirty="0" smtClean="0"/>
              <a:t>refer to the segmentation of the </a:t>
            </a:r>
            <a:r>
              <a:rPr lang="en-US" sz="1200" dirty="0" err="1" smtClean="0"/>
              <a:t>labour</a:t>
            </a:r>
            <a:r>
              <a:rPr lang="en-US" sz="1200" dirty="0" smtClean="0"/>
              <a:t> force based on age categories as reported directly by National </a:t>
            </a:r>
            <a:r>
              <a:rPr lang="en-US" sz="1200" dirty="0" err="1" smtClean="0"/>
              <a:t>Statistivcal</a:t>
            </a:r>
            <a:r>
              <a:rPr lang="en-US" sz="1200" dirty="0" smtClean="0"/>
              <a:t> Agencies.</a:t>
            </a:r>
            <a:endParaRPr lang="en-IN" sz="1200" dirty="0"/>
          </a:p>
        </p:txBody>
      </p:sp>
    </p:spTree>
    <p:extLst>
      <p:ext uri="{BB962C8B-B14F-4D97-AF65-F5344CB8AC3E}">
        <p14:creationId xmlns:p14="http://schemas.microsoft.com/office/powerpoint/2010/main" val="2721071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27927" y="666750"/>
            <a:ext cx="5686671" cy="511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29073" y="5922280"/>
            <a:ext cx="5084378" cy="338554"/>
          </a:xfrm>
          <a:prstGeom prst="rect">
            <a:avLst/>
          </a:prstGeom>
          <a:noFill/>
        </p:spPr>
        <p:txBody>
          <a:bodyPr wrap="square" rtlCol="0">
            <a:spAutoFit/>
          </a:bodyPr>
          <a:lstStyle/>
          <a:p>
            <a:pPr algn="ctr"/>
            <a:r>
              <a:rPr lang="en-US" sz="1600" dirty="0" smtClean="0"/>
              <a:t>Fig 2: Bar plot showing Youth Unemployment </a:t>
            </a:r>
            <a:endParaRPr lang="en-IN" sz="1600" dirty="0"/>
          </a:p>
        </p:txBody>
      </p:sp>
      <p:pic>
        <p:nvPicPr>
          <p:cNvPr id="6" name="Picture 5"/>
          <p:cNvPicPr>
            <a:picLocks noChangeAspect="1"/>
          </p:cNvPicPr>
          <p:nvPr/>
        </p:nvPicPr>
        <p:blipFill>
          <a:blip r:embed="rId4"/>
          <a:stretch>
            <a:fillRect/>
          </a:stretch>
        </p:blipFill>
        <p:spPr>
          <a:xfrm>
            <a:off x="6003472" y="774750"/>
            <a:ext cx="5997574" cy="5004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460070" y="5923965"/>
            <a:ext cx="5084378" cy="584775"/>
          </a:xfrm>
          <a:prstGeom prst="rect">
            <a:avLst/>
          </a:prstGeom>
          <a:noFill/>
        </p:spPr>
        <p:txBody>
          <a:bodyPr wrap="square" rtlCol="0">
            <a:spAutoFit/>
          </a:bodyPr>
          <a:lstStyle/>
          <a:p>
            <a:pPr algn="ctr"/>
            <a:r>
              <a:rPr lang="en-US" sz="1600" dirty="0" smtClean="0"/>
              <a:t>Fig 3: Line graph showing Year-wise  Unemployment as per ILO </a:t>
            </a:r>
            <a:endParaRPr lang="en-IN" sz="1600" dirty="0"/>
          </a:p>
        </p:txBody>
      </p:sp>
    </p:spTree>
    <p:extLst>
      <p:ext uri="{BB962C8B-B14F-4D97-AF65-F5344CB8AC3E}">
        <p14:creationId xmlns:p14="http://schemas.microsoft.com/office/powerpoint/2010/main" val="1747386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63966" y="649740"/>
            <a:ext cx="5727270" cy="5400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85412" y="6176260"/>
            <a:ext cx="5084378" cy="338554"/>
          </a:xfrm>
          <a:prstGeom prst="rect">
            <a:avLst/>
          </a:prstGeom>
          <a:noFill/>
        </p:spPr>
        <p:txBody>
          <a:bodyPr wrap="square" rtlCol="0">
            <a:spAutoFit/>
          </a:bodyPr>
          <a:lstStyle/>
          <a:p>
            <a:pPr algn="ctr"/>
            <a:r>
              <a:rPr lang="en-US" sz="1600" dirty="0" smtClean="0"/>
              <a:t>Fig 4: Line plot showing Inflation Rate</a:t>
            </a:r>
            <a:endParaRPr lang="en-IN" sz="1600" dirty="0"/>
          </a:p>
        </p:txBody>
      </p:sp>
      <p:pic>
        <p:nvPicPr>
          <p:cNvPr id="6" name="Picture 5"/>
          <p:cNvPicPr>
            <a:picLocks noChangeAspect="1"/>
          </p:cNvPicPr>
          <p:nvPr/>
        </p:nvPicPr>
        <p:blipFill>
          <a:blip r:embed="rId4"/>
          <a:stretch>
            <a:fillRect/>
          </a:stretch>
        </p:blipFill>
        <p:spPr>
          <a:xfrm>
            <a:off x="6096000" y="649740"/>
            <a:ext cx="5791934" cy="5400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449778" y="6176260"/>
            <a:ext cx="5084378" cy="338554"/>
          </a:xfrm>
          <a:prstGeom prst="rect">
            <a:avLst/>
          </a:prstGeom>
          <a:noFill/>
        </p:spPr>
        <p:txBody>
          <a:bodyPr wrap="square" rtlCol="0">
            <a:spAutoFit/>
          </a:bodyPr>
          <a:lstStyle/>
          <a:p>
            <a:pPr algn="ctr"/>
            <a:r>
              <a:rPr lang="en-US" sz="1600" dirty="0" smtClean="0"/>
              <a:t>Fig 5: Line plot showing Job loss Rate</a:t>
            </a:r>
            <a:endParaRPr lang="en-IN" sz="1600" dirty="0"/>
          </a:p>
        </p:txBody>
      </p:sp>
    </p:spTree>
    <p:extLst>
      <p:ext uri="{BB962C8B-B14F-4D97-AF65-F5344CB8AC3E}">
        <p14:creationId xmlns:p14="http://schemas.microsoft.com/office/powerpoint/2010/main" val="292671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44136" y="645199"/>
            <a:ext cx="5644150" cy="565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96536" y="6419179"/>
            <a:ext cx="5084378" cy="338554"/>
          </a:xfrm>
          <a:prstGeom prst="rect">
            <a:avLst/>
          </a:prstGeom>
          <a:noFill/>
        </p:spPr>
        <p:txBody>
          <a:bodyPr wrap="square" rtlCol="0">
            <a:spAutoFit/>
          </a:bodyPr>
          <a:lstStyle/>
          <a:p>
            <a:pPr algn="ctr"/>
            <a:r>
              <a:rPr lang="en-US" sz="1600" dirty="0" smtClean="0"/>
              <a:t>Fig 6: Bar plot showing Gender wise Unemployment Rate</a:t>
            </a:r>
            <a:endParaRPr lang="en-IN" sz="1600" dirty="0"/>
          </a:p>
        </p:txBody>
      </p:sp>
      <p:pic>
        <p:nvPicPr>
          <p:cNvPr id="6" name="Picture 5"/>
          <p:cNvPicPr>
            <a:picLocks noChangeAspect="1"/>
          </p:cNvPicPr>
          <p:nvPr/>
        </p:nvPicPr>
        <p:blipFill>
          <a:blip r:embed="rId4"/>
          <a:stretch>
            <a:fillRect/>
          </a:stretch>
        </p:blipFill>
        <p:spPr>
          <a:xfrm>
            <a:off x="6671610" y="625427"/>
            <a:ext cx="4951830" cy="5616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463051" y="6419179"/>
            <a:ext cx="5368949" cy="338554"/>
          </a:xfrm>
          <a:prstGeom prst="rect">
            <a:avLst/>
          </a:prstGeom>
          <a:noFill/>
        </p:spPr>
        <p:txBody>
          <a:bodyPr wrap="square" rtlCol="0">
            <a:spAutoFit/>
          </a:bodyPr>
          <a:lstStyle/>
          <a:p>
            <a:pPr algn="ctr"/>
            <a:r>
              <a:rPr lang="en-US" sz="1600" dirty="0" smtClean="0"/>
              <a:t>Fig 7: Bar plot showing Gender wise </a:t>
            </a:r>
            <a:r>
              <a:rPr lang="en-US" sz="1600" dirty="0" err="1" smtClean="0"/>
              <a:t>Labour</a:t>
            </a:r>
            <a:r>
              <a:rPr lang="en-US" sz="1600" dirty="0" smtClean="0"/>
              <a:t> Participation  Rate</a:t>
            </a:r>
            <a:endParaRPr lang="en-IN" sz="1600" dirty="0"/>
          </a:p>
        </p:txBody>
      </p:sp>
    </p:spTree>
    <p:extLst>
      <p:ext uri="{BB962C8B-B14F-4D97-AF65-F5344CB8AC3E}">
        <p14:creationId xmlns:p14="http://schemas.microsoft.com/office/powerpoint/2010/main" val="1152056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11895" y="776065"/>
            <a:ext cx="5852376" cy="5184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711297" y="668065"/>
            <a:ext cx="4635271" cy="5400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81995" y="6212910"/>
            <a:ext cx="5084378" cy="338554"/>
          </a:xfrm>
          <a:prstGeom prst="rect">
            <a:avLst/>
          </a:prstGeom>
          <a:noFill/>
        </p:spPr>
        <p:txBody>
          <a:bodyPr wrap="square" rtlCol="0">
            <a:spAutoFit/>
          </a:bodyPr>
          <a:lstStyle/>
          <a:p>
            <a:pPr algn="ctr"/>
            <a:r>
              <a:rPr lang="en-US" sz="1600" dirty="0" smtClean="0"/>
              <a:t>Fig </a:t>
            </a:r>
            <a:r>
              <a:rPr lang="en-US" sz="1600" dirty="0"/>
              <a:t>8</a:t>
            </a:r>
            <a:r>
              <a:rPr lang="en-US" sz="1600" dirty="0" smtClean="0"/>
              <a:t>: Bar plot showing Worker population ratio</a:t>
            </a:r>
            <a:endParaRPr lang="en-IN" sz="1600" dirty="0"/>
          </a:p>
        </p:txBody>
      </p:sp>
      <p:sp>
        <p:nvSpPr>
          <p:cNvPr id="7" name="TextBox 6"/>
          <p:cNvSpPr txBox="1"/>
          <p:nvPr/>
        </p:nvSpPr>
        <p:spPr>
          <a:xfrm>
            <a:off x="6264271" y="6212910"/>
            <a:ext cx="5084378" cy="338554"/>
          </a:xfrm>
          <a:prstGeom prst="rect">
            <a:avLst/>
          </a:prstGeom>
          <a:noFill/>
        </p:spPr>
        <p:txBody>
          <a:bodyPr wrap="square" rtlCol="0">
            <a:spAutoFit/>
          </a:bodyPr>
          <a:lstStyle/>
          <a:p>
            <a:pPr algn="ctr"/>
            <a:r>
              <a:rPr lang="en-US" sz="1600" dirty="0" smtClean="0"/>
              <a:t>Fig 9: Line plot showing Area wise Worker population</a:t>
            </a:r>
            <a:endParaRPr lang="en-IN" sz="1600" dirty="0"/>
          </a:p>
        </p:txBody>
      </p:sp>
    </p:spTree>
    <p:extLst>
      <p:ext uri="{BB962C8B-B14F-4D97-AF65-F5344CB8AC3E}">
        <p14:creationId xmlns:p14="http://schemas.microsoft.com/office/powerpoint/2010/main" val="3806848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07719" y="734671"/>
            <a:ext cx="5030558" cy="5220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53899" y="6166122"/>
            <a:ext cx="5084378" cy="338554"/>
          </a:xfrm>
          <a:prstGeom prst="rect">
            <a:avLst/>
          </a:prstGeom>
          <a:noFill/>
        </p:spPr>
        <p:txBody>
          <a:bodyPr wrap="square" rtlCol="0">
            <a:spAutoFit/>
          </a:bodyPr>
          <a:lstStyle/>
          <a:p>
            <a:pPr algn="ctr"/>
            <a:r>
              <a:rPr lang="en-US" sz="1600" dirty="0" smtClean="0"/>
              <a:t>Fig 10: Line plot showing Gender-wise Employment rate</a:t>
            </a:r>
            <a:endParaRPr lang="en-IN" sz="1600" dirty="0"/>
          </a:p>
        </p:txBody>
      </p:sp>
      <p:pic>
        <p:nvPicPr>
          <p:cNvPr id="6" name="Picture 5"/>
          <p:cNvPicPr>
            <a:picLocks noChangeAspect="1"/>
          </p:cNvPicPr>
          <p:nvPr/>
        </p:nvPicPr>
        <p:blipFill>
          <a:blip r:embed="rId4"/>
          <a:stretch>
            <a:fillRect/>
          </a:stretch>
        </p:blipFill>
        <p:spPr>
          <a:xfrm>
            <a:off x="6534163" y="626671"/>
            <a:ext cx="4559750" cy="5436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387622" y="6166122"/>
            <a:ext cx="5084378" cy="338554"/>
          </a:xfrm>
          <a:prstGeom prst="rect">
            <a:avLst/>
          </a:prstGeom>
          <a:noFill/>
        </p:spPr>
        <p:txBody>
          <a:bodyPr wrap="square" rtlCol="0">
            <a:spAutoFit/>
          </a:bodyPr>
          <a:lstStyle/>
          <a:p>
            <a:pPr algn="ctr"/>
            <a:r>
              <a:rPr lang="en-US" sz="1600" dirty="0" smtClean="0"/>
              <a:t>Fig 11: Bar plot showing LFPR &amp;  Employment rate (Female)</a:t>
            </a:r>
            <a:endParaRPr lang="en-IN" sz="1600" dirty="0"/>
          </a:p>
        </p:txBody>
      </p:sp>
    </p:spTree>
    <p:extLst>
      <p:ext uri="{BB962C8B-B14F-4D97-AF65-F5344CB8AC3E}">
        <p14:creationId xmlns:p14="http://schemas.microsoft.com/office/powerpoint/2010/main" val="5548808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337" y="605841"/>
            <a:ext cx="4796734" cy="56520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4" name="Picture 8" descr="IBM Logo Meaning, History and Evolution - IBM Logo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381751" y="603178"/>
            <a:ext cx="4844533" cy="5688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2839" y="6340462"/>
            <a:ext cx="5774086" cy="307777"/>
          </a:xfrm>
          <a:prstGeom prst="rect">
            <a:avLst/>
          </a:prstGeom>
          <a:noFill/>
        </p:spPr>
        <p:txBody>
          <a:bodyPr wrap="square" rtlCol="0">
            <a:spAutoFit/>
          </a:bodyPr>
          <a:lstStyle/>
          <a:p>
            <a:pPr algn="ctr"/>
            <a:r>
              <a:rPr lang="en-US" sz="1400" dirty="0" smtClean="0"/>
              <a:t>Fig 12: Line plot showing Inflation &amp; Unemployment rate as per ISO</a:t>
            </a:r>
            <a:endParaRPr lang="en-IN" sz="1400" dirty="0"/>
          </a:p>
        </p:txBody>
      </p:sp>
      <p:sp>
        <p:nvSpPr>
          <p:cNvPr id="7" name="TextBox 6"/>
          <p:cNvSpPr txBox="1"/>
          <p:nvPr/>
        </p:nvSpPr>
        <p:spPr>
          <a:xfrm>
            <a:off x="6096000" y="6340462"/>
            <a:ext cx="5836876" cy="307777"/>
          </a:xfrm>
          <a:prstGeom prst="rect">
            <a:avLst/>
          </a:prstGeom>
          <a:noFill/>
        </p:spPr>
        <p:txBody>
          <a:bodyPr wrap="square" rtlCol="0">
            <a:spAutoFit/>
          </a:bodyPr>
          <a:lstStyle/>
          <a:p>
            <a:pPr algn="ctr"/>
            <a:r>
              <a:rPr lang="en-US" sz="1400" dirty="0" smtClean="0"/>
              <a:t>Fig 13: Line plot showing Inflation &amp; Unemployment rate as per STATISTICA</a:t>
            </a:r>
            <a:endParaRPr lang="en-IN" sz="1400" dirty="0"/>
          </a:p>
        </p:txBody>
      </p:sp>
    </p:spTree>
    <p:extLst>
      <p:ext uri="{BB962C8B-B14F-4D97-AF65-F5344CB8AC3E}">
        <p14:creationId xmlns:p14="http://schemas.microsoft.com/office/powerpoint/2010/main" val="2821567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81012" y="714375"/>
            <a:ext cx="5532438" cy="5508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528525" y="804375"/>
            <a:ext cx="5111334" cy="5328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07689" y="6413530"/>
            <a:ext cx="4583461" cy="307777"/>
          </a:xfrm>
          <a:prstGeom prst="rect">
            <a:avLst/>
          </a:prstGeom>
          <a:noFill/>
        </p:spPr>
        <p:txBody>
          <a:bodyPr wrap="square" rtlCol="0">
            <a:spAutoFit/>
          </a:bodyPr>
          <a:lstStyle/>
          <a:p>
            <a:pPr algn="ctr"/>
            <a:r>
              <a:rPr lang="en-US" sz="1400" dirty="0" smtClean="0"/>
              <a:t>Fig 14: Bar plot showing Year-wise inflation &amp; Job loss Rate</a:t>
            </a:r>
            <a:endParaRPr lang="en-IN" sz="1400" dirty="0"/>
          </a:p>
        </p:txBody>
      </p:sp>
      <p:sp>
        <p:nvSpPr>
          <p:cNvPr id="7" name="TextBox 6"/>
          <p:cNvSpPr txBox="1"/>
          <p:nvPr/>
        </p:nvSpPr>
        <p:spPr>
          <a:xfrm>
            <a:off x="6528525" y="6413530"/>
            <a:ext cx="4583461" cy="307777"/>
          </a:xfrm>
          <a:prstGeom prst="rect">
            <a:avLst/>
          </a:prstGeom>
          <a:noFill/>
        </p:spPr>
        <p:txBody>
          <a:bodyPr wrap="square" rtlCol="0">
            <a:spAutoFit/>
          </a:bodyPr>
          <a:lstStyle/>
          <a:p>
            <a:pPr algn="ctr"/>
            <a:r>
              <a:rPr lang="en-US" sz="1400" dirty="0" smtClean="0"/>
              <a:t>Fig 15: Pie plot showing Gender-wise LFPR</a:t>
            </a:r>
            <a:endParaRPr lang="en-IN" sz="1400" dirty="0"/>
          </a:p>
        </p:txBody>
      </p:sp>
    </p:spTree>
    <p:extLst>
      <p:ext uri="{BB962C8B-B14F-4D97-AF65-F5344CB8AC3E}">
        <p14:creationId xmlns:p14="http://schemas.microsoft.com/office/powerpoint/2010/main" val="2061261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rt: India's Population to Overtake China's in 2023 | Statis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642" y="760688"/>
            <a:ext cx="2808000" cy="28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290190" y="760688"/>
            <a:ext cx="2754219" cy="2808000"/>
          </a:xfrm>
          <a:prstGeom prst="rect">
            <a:avLst/>
          </a:prstGeom>
          <a:ln>
            <a:noFill/>
          </a:ln>
          <a:effectLst>
            <a:outerShdw blurRad="292100" dist="139700" dir="2700000" algn="tl" rotWithShape="0">
              <a:srgbClr val="333333">
                <a:alpha val="65000"/>
              </a:srgbClr>
            </a:outerShdw>
          </a:effectLst>
        </p:spPr>
      </p:pic>
      <p:pic>
        <p:nvPicPr>
          <p:cNvPr id="2058" name="Picture 10" descr="Chart: Indian Unemployment Steady, But Youth Suffers | Statis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1059" y="797101"/>
            <a:ext cx="2674284" cy="28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0" name="Picture 12" descr="PLFS Unemployment Rate: Unemployment rate at 6-year low of 3.2% in 2022-23,  shows PLFS data | Economy &amp; Policy News - Business Stand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812" y="3694688"/>
            <a:ext cx="2817905" cy="30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2" name="Picture 14" descr="Press Release:Press Information Burea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642" y="3694688"/>
            <a:ext cx="2825358" cy="30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4" name="Picture 16" descr="India Employment Report 2024: IL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3985" y="3640688"/>
            <a:ext cx="2789252" cy="313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8" name="Picture 20" descr="r/recruitinghell - What is being done about LinkedIn Fake/Ghost Job Posting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33985" y="760688"/>
            <a:ext cx="2789252" cy="280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6390359" y="3658688"/>
            <a:ext cx="2544984" cy="3096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25642" y="165468"/>
            <a:ext cx="1107578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smtClean="0"/>
              <a:t>From Numbers to Notions: Analyzing Year-wise </a:t>
            </a:r>
            <a:r>
              <a:rPr lang="en-US" sz="2800" dirty="0" smtClean="0">
                <a:solidFill>
                  <a:srgbClr val="FF0000"/>
                </a:solidFill>
              </a:rPr>
              <a:t>Unemployment</a:t>
            </a:r>
            <a:r>
              <a:rPr lang="en-US" sz="2800" dirty="0" smtClean="0"/>
              <a:t> in India</a:t>
            </a:r>
            <a:endParaRPr lang="en-IN" sz="2800" dirty="0"/>
          </a:p>
        </p:txBody>
      </p:sp>
      <p:pic>
        <p:nvPicPr>
          <p:cNvPr id="17" name="Picture 8" descr="IBM Logo Meaning, History and Evolution - IBM Logo PNG ..."/>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303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071" y="723900"/>
            <a:ext cx="4595212" cy="52200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smtClean="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4" name="Picture 8" descr="IBM Logo Meaning, History and Evolution - IBM Logo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196012" y="623627"/>
            <a:ext cx="5011338" cy="5724000"/>
          </a:xfrm>
          <a:prstGeom prst="rect">
            <a:avLst/>
          </a:prstGeom>
        </p:spPr>
      </p:pic>
      <p:sp>
        <p:nvSpPr>
          <p:cNvPr id="6" name="TextBox 5"/>
          <p:cNvSpPr txBox="1"/>
          <p:nvPr/>
        </p:nvSpPr>
        <p:spPr>
          <a:xfrm>
            <a:off x="6623889" y="6410187"/>
            <a:ext cx="4583461" cy="307777"/>
          </a:xfrm>
          <a:prstGeom prst="rect">
            <a:avLst/>
          </a:prstGeom>
          <a:noFill/>
        </p:spPr>
        <p:txBody>
          <a:bodyPr wrap="square" rtlCol="0">
            <a:spAutoFit/>
          </a:bodyPr>
          <a:lstStyle/>
          <a:p>
            <a:pPr algn="ctr"/>
            <a:r>
              <a:rPr lang="en-US" sz="1400" dirty="0" smtClean="0"/>
              <a:t>Fig 17: Bar plot showing Total &amp; Youth Unemployment Rate</a:t>
            </a:r>
            <a:endParaRPr lang="en-IN" sz="1400" dirty="0"/>
          </a:p>
        </p:txBody>
      </p:sp>
      <p:sp>
        <p:nvSpPr>
          <p:cNvPr id="7" name="TextBox 6"/>
          <p:cNvSpPr txBox="1"/>
          <p:nvPr/>
        </p:nvSpPr>
        <p:spPr>
          <a:xfrm>
            <a:off x="846989" y="6410187"/>
            <a:ext cx="4863375" cy="307777"/>
          </a:xfrm>
          <a:prstGeom prst="rect">
            <a:avLst/>
          </a:prstGeom>
          <a:noFill/>
        </p:spPr>
        <p:txBody>
          <a:bodyPr wrap="square" rtlCol="0">
            <a:spAutoFit/>
          </a:bodyPr>
          <a:lstStyle/>
          <a:p>
            <a:pPr algn="ctr"/>
            <a:r>
              <a:rPr lang="en-US" sz="1400" dirty="0" smtClean="0"/>
              <a:t>Fig 16: Pie plot showing Average Gender-wise Employment Rate</a:t>
            </a:r>
            <a:endParaRPr lang="en-IN" sz="1400" dirty="0"/>
          </a:p>
        </p:txBody>
      </p:sp>
    </p:spTree>
    <p:extLst>
      <p:ext uri="{BB962C8B-B14F-4D97-AF65-F5344CB8AC3E}">
        <p14:creationId xmlns:p14="http://schemas.microsoft.com/office/powerpoint/2010/main" val="4250330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latin typeface="Times New Roman" panose="02020603050405020304" pitchFamily="18" charset="0"/>
                <a:cs typeface="Times New Roman" panose="02020603050405020304" pitchFamily="18" charset="0"/>
              </a:rPr>
              <a:t>Projected Unemployment Rate for 2024 and 2025 </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68897" y="614895"/>
            <a:ext cx="3571271" cy="3276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823915" y="3091395"/>
            <a:ext cx="4130450" cy="3528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8038111" y="614895"/>
            <a:ext cx="4005888" cy="2772000"/>
          </a:xfrm>
          <a:prstGeom prst="rect">
            <a:avLst/>
          </a:prstGeom>
        </p:spPr>
      </p:pic>
    </p:spTree>
    <p:extLst>
      <p:ext uri="{BB962C8B-B14F-4D97-AF65-F5344CB8AC3E}">
        <p14:creationId xmlns:p14="http://schemas.microsoft.com/office/powerpoint/2010/main" val="3739919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5478" y="4954197"/>
            <a:ext cx="5230026" cy="523220"/>
          </a:xfrm>
          <a:prstGeom prst="rect">
            <a:avLst/>
          </a:prstGeom>
          <a:noFill/>
        </p:spPr>
        <p:txBody>
          <a:bodyPr wrap="square" rtlCol="0">
            <a:spAutoFit/>
          </a:bodyPr>
          <a:lstStyle/>
          <a:p>
            <a:pPr algn="ctr"/>
            <a:r>
              <a:rPr lang="en-US" sz="1400" dirty="0" smtClean="0"/>
              <a:t>Fig </a:t>
            </a:r>
            <a:r>
              <a:rPr lang="en-US" sz="1400" dirty="0" smtClean="0"/>
              <a:t>18: Line graph showing projected unemployment rate for the year 2024 and 2025 using </a:t>
            </a:r>
            <a:r>
              <a:rPr lang="en-US" sz="1400" dirty="0"/>
              <a:t>L</a:t>
            </a:r>
            <a:r>
              <a:rPr lang="en-US" sz="1400" dirty="0" smtClean="0"/>
              <a:t>ogistic </a:t>
            </a:r>
            <a:r>
              <a:rPr lang="en-US" sz="1400" dirty="0"/>
              <a:t>R</a:t>
            </a:r>
            <a:r>
              <a:rPr lang="en-US" sz="1400" dirty="0" smtClean="0"/>
              <a:t>egression</a:t>
            </a:r>
            <a:endParaRPr lang="en-IN" sz="1400" dirty="0"/>
          </a:p>
        </p:txBody>
      </p:sp>
      <p:pic>
        <p:nvPicPr>
          <p:cNvPr id="4" name="Picture 3"/>
          <p:cNvPicPr>
            <a:picLocks noChangeAspect="1"/>
          </p:cNvPicPr>
          <p:nvPr/>
        </p:nvPicPr>
        <p:blipFill>
          <a:blip r:embed="rId2"/>
          <a:stretch>
            <a:fillRect/>
          </a:stretch>
        </p:blipFill>
        <p:spPr>
          <a:xfrm>
            <a:off x="6085200" y="1173222"/>
            <a:ext cx="5816000" cy="3600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89528" y="4954196"/>
            <a:ext cx="5230026" cy="523220"/>
          </a:xfrm>
          <a:prstGeom prst="rect">
            <a:avLst/>
          </a:prstGeom>
          <a:noFill/>
        </p:spPr>
        <p:txBody>
          <a:bodyPr wrap="square" rtlCol="0">
            <a:spAutoFit/>
          </a:bodyPr>
          <a:lstStyle/>
          <a:p>
            <a:pPr algn="ctr"/>
            <a:r>
              <a:rPr lang="en-US" sz="1400" dirty="0" smtClean="0"/>
              <a:t>Fig </a:t>
            </a:r>
            <a:r>
              <a:rPr lang="en-US" sz="1400" dirty="0" smtClean="0"/>
              <a:t>19: Line graph showing projected unemployment rate for the year 2024 and 2025 using </a:t>
            </a:r>
            <a:r>
              <a:rPr lang="en-US" sz="1400" dirty="0" err="1" smtClean="0"/>
              <a:t>AutoARIMA</a:t>
            </a:r>
            <a:endParaRPr lang="en-IN" sz="1400" dirty="0"/>
          </a:p>
        </p:txBody>
      </p:sp>
      <p:sp>
        <p:nvSpPr>
          <p:cNvPr id="6" name="TextBox 5"/>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latin typeface="Times New Roman" panose="02020603050405020304" pitchFamily="18" charset="0"/>
                <a:cs typeface="Times New Roman" panose="02020603050405020304" pitchFamily="18" charset="0"/>
              </a:rPr>
              <a:t>Projected Unemployment Rate for 2024 and 2025 </a:t>
            </a:r>
            <a:endParaRPr lang="en-IN" sz="2800" dirty="0">
              <a:latin typeface="Times New Roman" panose="02020603050405020304" pitchFamily="18" charset="0"/>
              <a:cs typeface="Times New Roman" panose="02020603050405020304" pitchFamily="18" charset="0"/>
            </a:endParaRPr>
          </a:p>
        </p:txBody>
      </p:sp>
      <p:pic>
        <p:nvPicPr>
          <p:cNvPr id="7" name="Picture 8" descr="IBM Logo Meaning, History and Evolution - IBM Logo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43278" y="1173222"/>
            <a:ext cx="5711454"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25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Insights</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958" y="680904"/>
            <a:ext cx="11622192" cy="58169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US" sz="1600" b="1" dirty="0" smtClean="0"/>
              <a:t>Overall Unemployment: </a:t>
            </a:r>
          </a:p>
          <a:p>
            <a:r>
              <a:rPr lang="en-US" sz="1600" dirty="0" smtClean="0"/>
              <a:t>From </a:t>
            </a:r>
            <a:r>
              <a:rPr lang="en-US" sz="1600" dirty="0"/>
              <a:t>2018 to 2023, overall unemployment rates have decreased, with youth unemployment falling from 26.171% to 15.469%. However, the 15-24 age group continues to experience higher unemployment rates compared to the broader 15+ age group.</a:t>
            </a:r>
            <a:r>
              <a:rPr lang="en-US" sz="1600" b="1" dirty="0" smtClean="0"/>
              <a:t> </a:t>
            </a:r>
          </a:p>
          <a:p>
            <a:endParaRPr lang="en-US" sz="1600" b="1" dirty="0"/>
          </a:p>
          <a:p>
            <a:r>
              <a:rPr lang="en-US" sz="1600" b="1" dirty="0" smtClean="0"/>
              <a:t>2. Covid19 Impact:</a:t>
            </a:r>
          </a:p>
          <a:p>
            <a:r>
              <a:rPr lang="en-US" sz="1600" dirty="0" smtClean="0"/>
              <a:t>The </a:t>
            </a:r>
            <a:r>
              <a:rPr lang="en-US" sz="1600" dirty="0"/>
              <a:t>unemployment rate peaked in 2020 due to the COVID-19 pandemic but recovered through 2022 and 2023, while inflation rates remained lower post-COVID, indicating successful economic stabilization efforts.</a:t>
            </a:r>
          </a:p>
          <a:p>
            <a:endParaRPr lang="en-US" sz="1600" b="1" dirty="0"/>
          </a:p>
          <a:p>
            <a:pPr marL="342900" indent="-342900">
              <a:buAutoNum type="arabicPeriod" startAt="3"/>
            </a:pPr>
            <a:r>
              <a:rPr lang="en-US" sz="1600" b="1" dirty="0" smtClean="0"/>
              <a:t>Job loss and Employment rates: </a:t>
            </a:r>
          </a:p>
          <a:p>
            <a:r>
              <a:rPr lang="en-US" sz="1600" dirty="0" smtClean="0"/>
              <a:t>Post-pandemic </a:t>
            </a:r>
            <a:r>
              <a:rPr lang="en-US" sz="1600" dirty="0"/>
              <a:t>recovery strategies have effectively reduced the job loss rate below pre-COVID levels, with total employment rising significantly from 27.7015% in 2018 to 34.585% in 2023</a:t>
            </a:r>
            <a:r>
              <a:rPr lang="en-US" sz="1600" dirty="0" smtClean="0"/>
              <a:t>.</a:t>
            </a:r>
          </a:p>
          <a:p>
            <a:endParaRPr lang="en-US" sz="1600" b="1" dirty="0"/>
          </a:p>
          <a:p>
            <a:r>
              <a:rPr lang="en-US" sz="1600" b="1" dirty="0" smtClean="0"/>
              <a:t>4. Gender </a:t>
            </a:r>
            <a:r>
              <a:rPr lang="en-US" sz="1600" b="1" dirty="0" smtClean="0"/>
              <a:t>Disparity: </a:t>
            </a:r>
          </a:p>
          <a:p>
            <a:r>
              <a:rPr lang="en-US" sz="1600" dirty="0" smtClean="0"/>
              <a:t>Before </a:t>
            </a:r>
            <a:r>
              <a:rPr lang="en-US" sz="1600" dirty="0"/>
              <a:t>and after COVID-19 until 2022, male unemployment rates were higher than female rates, but in 2023, male unemployment decreased while female rates increased. Despite a high female employment rate of 43.4%, the low female labor participation rate of 28.8% compared to 71.2% for males highlights a significant gender disparity</a:t>
            </a:r>
            <a:r>
              <a:rPr lang="en-US" sz="1600" dirty="0" smtClean="0"/>
              <a:t>.</a:t>
            </a:r>
          </a:p>
          <a:p>
            <a:endParaRPr lang="en-US" sz="1600" b="1" dirty="0"/>
          </a:p>
          <a:p>
            <a:r>
              <a:rPr lang="en-US" sz="1600" b="1" dirty="0" smtClean="0"/>
              <a:t>5. Urban </a:t>
            </a:r>
            <a:r>
              <a:rPr lang="en-US" sz="1600" b="1" dirty="0" smtClean="0"/>
              <a:t>vs. Rural Employment:</a:t>
            </a:r>
          </a:p>
          <a:p>
            <a:r>
              <a:rPr lang="en-US" sz="1600" dirty="0"/>
              <a:t>Before COVID-19, the worker population ratio in rural areas was decreasing, while in urban areas, it increased in 2020 but has been gradually decreasing since then</a:t>
            </a:r>
            <a:r>
              <a:rPr lang="en-US" sz="1600" dirty="0" smtClean="0"/>
              <a:t>.</a:t>
            </a:r>
          </a:p>
          <a:p>
            <a:endParaRPr lang="en-US" sz="1600" b="1" dirty="0"/>
          </a:p>
          <a:p>
            <a:r>
              <a:rPr lang="en-US" sz="1600" b="1" dirty="0" smtClean="0"/>
              <a:t>6. </a:t>
            </a:r>
            <a:r>
              <a:rPr lang="en-US" sz="1600" b="1" dirty="0" smtClean="0"/>
              <a:t>F</a:t>
            </a:r>
            <a:r>
              <a:rPr lang="en-US" sz="1600" b="1" dirty="0" smtClean="0"/>
              <a:t>orecast for 2024 &amp; 2025: </a:t>
            </a:r>
            <a:r>
              <a:rPr lang="en-US" sz="1600" dirty="0"/>
              <a:t>The graph shows a sharp rise in unemployment from 2000 to 2005, stabilization until 2023, and an increase in 2024-2025. Forecasts project unemployment rates slightly below 9%, indicating a continuing upward trend.</a:t>
            </a:r>
            <a:r>
              <a:rPr lang="en-US" sz="1600" b="1" dirty="0" smtClean="0"/>
              <a:t> </a:t>
            </a:r>
            <a:endParaRPr lang="en-US" sz="1600" b="1" dirty="0"/>
          </a:p>
        </p:txBody>
      </p:sp>
    </p:spTree>
    <p:extLst>
      <p:ext uri="{BB962C8B-B14F-4D97-AF65-F5344CB8AC3E}">
        <p14:creationId xmlns:p14="http://schemas.microsoft.com/office/powerpoint/2010/main" val="254640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53557" y="681469"/>
            <a:ext cx="6588807" cy="600164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dirty="0"/>
              <a:t>Overall, the data suggests a positive recovery post-COVID in terms of economic growth, yet it also highlights persistent issues with youth unemployment. This issue is widely discussed in articles and news, reflecting that today's youth face significant challenges due to cost-cutting, AI advancements, skill mismatches, and economic conditions. These factors contribute to struggles not only financially but also mentally</a:t>
            </a:r>
            <a:r>
              <a:rPr lang="en-US" sz="1600" dirty="0" smtClean="0"/>
              <a:t>.</a:t>
            </a:r>
          </a:p>
          <a:p>
            <a:pPr algn="just"/>
            <a:endParaRPr lang="en-US" sz="1600" dirty="0"/>
          </a:p>
          <a:p>
            <a:pPr algn="just"/>
            <a:r>
              <a:rPr lang="en-US" sz="1600" dirty="0"/>
              <a:t>The graph shows historical and forecasted unemployment rates using </a:t>
            </a:r>
            <a:r>
              <a:rPr lang="en-US" sz="1600" dirty="0" err="1"/>
              <a:t>AutoARIMA</a:t>
            </a:r>
            <a:r>
              <a:rPr lang="en-US" sz="1600" dirty="0"/>
              <a:t>, with a sharp rise from 2000 to 2005, stabilizing around 2008, fluctuating slightly until 2023, and increasing for 2024-2025. Logistic regression projects rates slightly below 9%, indicating a continuing upward trend.</a:t>
            </a:r>
            <a:endParaRPr lang="en-US" sz="1600" dirty="0" smtClean="0"/>
          </a:p>
          <a:p>
            <a:pPr algn="just"/>
            <a:endParaRPr lang="en-US" sz="1600" dirty="0"/>
          </a:p>
          <a:p>
            <a:pPr algn="just"/>
            <a:r>
              <a:rPr lang="en-US" sz="1600" dirty="0"/>
              <a:t>While EPFO enrollment data provides valuable insights into employment rates, it may not fully capture the complexity of the employment landscape. The data, though not entirely incorrect, can be somewhat misleading and requires stricter improvements for accuracy. Incorporating more detailed analyses, such as gender-wise, age-wise, and industry-specific unemployment rates, would offer a clearer and more comprehensive picture</a:t>
            </a:r>
            <a:r>
              <a:rPr lang="en-US" sz="1600" dirty="0" smtClean="0"/>
              <a:t>.</a:t>
            </a:r>
          </a:p>
          <a:p>
            <a:pPr algn="just"/>
            <a:endParaRPr lang="en-US" sz="1600" dirty="0"/>
          </a:p>
          <a:p>
            <a:pPr algn="just"/>
            <a:r>
              <a:rPr lang="en-US" sz="1600" dirty="0"/>
              <a:t>Addressing these issues through targeted interventions, such as closing skill gaps, supporting mental health, and providing career development resources, is crucial. This will help mitigate the broader impacts of unemployment and contribute to a more inclusive and resilient job market</a:t>
            </a:r>
            <a:r>
              <a:rPr lang="en-US" sz="1600" dirty="0" smtClean="0"/>
              <a:t>.</a:t>
            </a:r>
          </a:p>
        </p:txBody>
      </p:sp>
      <p:pic>
        <p:nvPicPr>
          <p:cNvPr id="6" name="Picture 5"/>
          <p:cNvPicPr>
            <a:picLocks noChangeAspect="1"/>
          </p:cNvPicPr>
          <p:nvPr/>
        </p:nvPicPr>
        <p:blipFill>
          <a:blip r:embed="rId3"/>
          <a:stretch>
            <a:fillRect/>
          </a:stretch>
        </p:blipFill>
        <p:spPr>
          <a:xfrm>
            <a:off x="7256627" y="1381967"/>
            <a:ext cx="2857500" cy="1600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4"/>
          <a:stretch>
            <a:fillRect/>
          </a:stretch>
        </p:blipFill>
        <p:spPr>
          <a:xfrm rot="1041434">
            <a:off x="8108631" y="3419195"/>
            <a:ext cx="3265045" cy="2196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65982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4" name="Picture 2" descr="Light Background Images – Browse 38,143,354 Stock Photos, Vectors, and  Vide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12203998"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9550" y="361950"/>
            <a:ext cx="7953375" cy="523220"/>
          </a:xfrm>
          <a:prstGeom prst="rect">
            <a:avLst/>
          </a:prstGeom>
          <a:noFill/>
        </p:spPr>
        <p:txBody>
          <a:bodyPr wrap="square" rtlCol="0">
            <a:spAutoFit/>
          </a:bodyPr>
          <a:lstStyle/>
          <a:p>
            <a:r>
              <a:rPr lang="en-US" sz="2800" b="1" dirty="0" smtClean="0">
                <a:latin typeface="Algerian" panose="04020705040A02060702" pitchFamily="82" charset="0"/>
              </a:rPr>
              <a:t>TEAM MEMBERS</a:t>
            </a:r>
            <a:endParaRPr lang="en-IN" sz="2800" b="1" dirty="0">
              <a:latin typeface="Algerian" panose="04020705040A02060702" pitchFamily="82" charset="0"/>
            </a:endParaRPr>
          </a:p>
        </p:txBody>
      </p:sp>
      <p:sp>
        <p:nvSpPr>
          <p:cNvPr id="6" name="TextBox 5"/>
          <p:cNvSpPr txBox="1"/>
          <p:nvPr/>
        </p:nvSpPr>
        <p:spPr>
          <a:xfrm>
            <a:off x="209550" y="885170"/>
            <a:ext cx="6086475" cy="2814617"/>
          </a:xfrm>
          <a:prstGeom prst="rect">
            <a:avLst/>
          </a:prstGeom>
          <a:noFill/>
        </p:spPr>
        <p:txBody>
          <a:bodyPr wrap="square" rtlCol="0">
            <a:spAutoFit/>
          </a:bodyPr>
          <a:lstStyle/>
          <a:p>
            <a:pPr marL="514350" indent="-514350">
              <a:lnSpc>
                <a:spcPct val="150000"/>
              </a:lnSpc>
              <a:buFont typeface="Wingdings" panose="05000000000000000000" pitchFamily="2" charset="2"/>
              <a:buChar char="v"/>
            </a:pPr>
            <a:r>
              <a:rPr lang="en-US" sz="2000" dirty="0" smtClean="0">
                <a:latin typeface="+mj-lt"/>
              </a:rPr>
              <a:t>Ujwala Bhashkar Ramteke (Team Lead)</a:t>
            </a:r>
          </a:p>
          <a:p>
            <a:pPr marL="514350" indent="-514350">
              <a:lnSpc>
                <a:spcPct val="150000"/>
              </a:lnSpc>
              <a:buFont typeface="Wingdings" panose="05000000000000000000" pitchFamily="2" charset="2"/>
              <a:buChar char="v"/>
            </a:pPr>
            <a:r>
              <a:rPr lang="en-US" sz="2000" dirty="0" err="1" smtClean="0">
                <a:latin typeface="+mj-lt"/>
              </a:rPr>
              <a:t>Tofiqahemad</a:t>
            </a:r>
            <a:r>
              <a:rPr lang="en-US" sz="2000" dirty="0" smtClean="0">
                <a:latin typeface="+mj-lt"/>
              </a:rPr>
              <a:t> Sheikh</a:t>
            </a:r>
          </a:p>
          <a:p>
            <a:pPr marL="514350" indent="-514350">
              <a:lnSpc>
                <a:spcPct val="150000"/>
              </a:lnSpc>
              <a:buFont typeface="Wingdings" panose="05000000000000000000" pitchFamily="2" charset="2"/>
              <a:buChar char="v"/>
            </a:pPr>
            <a:r>
              <a:rPr lang="en-US" sz="2000" dirty="0" err="1" smtClean="0">
                <a:latin typeface="+mj-lt"/>
              </a:rPr>
              <a:t>Chetan</a:t>
            </a:r>
            <a:r>
              <a:rPr lang="en-US" sz="2000" dirty="0" smtClean="0">
                <a:latin typeface="+mj-lt"/>
              </a:rPr>
              <a:t> </a:t>
            </a:r>
            <a:r>
              <a:rPr lang="en-US" sz="2000" dirty="0" err="1" smtClean="0">
                <a:latin typeface="+mj-lt"/>
              </a:rPr>
              <a:t>Dattatraya</a:t>
            </a:r>
            <a:r>
              <a:rPr lang="en-US" sz="2000" dirty="0" smtClean="0">
                <a:latin typeface="+mj-lt"/>
              </a:rPr>
              <a:t> </a:t>
            </a:r>
            <a:r>
              <a:rPr lang="en-US" sz="2000" dirty="0" err="1" smtClean="0">
                <a:latin typeface="+mj-lt"/>
              </a:rPr>
              <a:t>Lengare</a:t>
            </a:r>
            <a:endParaRPr lang="en-US" sz="2000" dirty="0" smtClean="0">
              <a:latin typeface="+mj-lt"/>
            </a:endParaRPr>
          </a:p>
          <a:p>
            <a:pPr marL="514350" indent="-514350">
              <a:lnSpc>
                <a:spcPct val="150000"/>
              </a:lnSpc>
              <a:buFont typeface="Wingdings" panose="05000000000000000000" pitchFamily="2" charset="2"/>
              <a:buChar char="v"/>
            </a:pPr>
            <a:r>
              <a:rPr lang="en-US" sz="2000" dirty="0" err="1" smtClean="0">
                <a:latin typeface="+mj-lt"/>
              </a:rPr>
              <a:t>Chaitrali</a:t>
            </a:r>
            <a:r>
              <a:rPr lang="en-US" sz="2000" dirty="0" smtClean="0">
                <a:latin typeface="+mj-lt"/>
              </a:rPr>
              <a:t> </a:t>
            </a:r>
            <a:r>
              <a:rPr lang="en-US" sz="2000" dirty="0" err="1" smtClean="0">
                <a:latin typeface="+mj-lt"/>
              </a:rPr>
              <a:t>Mukund</a:t>
            </a:r>
            <a:r>
              <a:rPr lang="en-US" sz="2000" dirty="0" smtClean="0">
                <a:latin typeface="+mj-lt"/>
              </a:rPr>
              <a:t> </a:t>
            </a:r>
            <a:r>
              <a:rPr lang="en-US" sz="2000" dirty="0" err="1" smtClean="0">
                <a:latin typeface="+mj-lt"/>
              </a:rPr>
              <a:t>Gaikwad</a:t>
            </a:r>
            <a:endParaRPr lang="en-US" sz="2000" dirty="0" smtClean="0">
              <a:latin typeface="+mj-lt"/>
            </a:endParaRPr>
          </a:p>
          <a:p>
            <a:pPr marL="514350" indent="-514350">
              <a:lnSpc>
                <a:spcPct val="150000"/>
              </a:lnSpc>
              <a:buFont typeface="Wingdings" panose="05000000000000000000" pitchFamily="2" charset="2"/>
              <a:buChar char="v"/>
            </a:pPr>
            <a:r>
              <a:rPr lang="en-US" sz="2000" dirty="0" err="1" smtClean="0">
                <a:latin typeface="+mj-lt"/>
              </a:rPr>
              <a:t>Shahid</a:t>
            </a:r>
            <a:r>
              <a:rPr lang="en-US" sz="2000" dirty="0" smtClean="0">
                <a:latin typeface="+mj-lt"/>
              </a:rPr>
              <a:t> Saber </a:t>
            </a:r>
            <a:r>
              <a:rPr lang="en-US" sz="2000" dirty="0" err="1" smtClean="0">
                <a:latin typeface="+mj-lt"/>
              </a:rPr>
              <a:t>Baig</a:t>
            </a:r>
            <a:endParaRPr lang="en-US" sz="2000" dirty="0" smtClean="0">
              <a:latin typeface="+mj-lt"/>
            </a:endParaRPr>
          </a:p>
          <a:p>
            <a:pPr marL="514350" indent="-514350">
              <a:lnSpc>
                <a:spcPct val="150000"/>
              </a:lnSpc>
              <a:buFont typeface="Wingdings" panose="05000000000000000000" pitchFamily="2" charset="2"/>
              <a:buChar char="v"/>
            </a:pPr>
            <a:r>
              <a:rPr lang="en-US" sz="2000" dirty="0" err="1" smtClean="0">
                <a:latin typeface="+mj-lt"/>
              </a:rPr>
              <a:t>Ajit</a:t>
            </a:r>
            <a:r>
              <a:rPr lang="en-US" sz="2000" dirty="0" smtClean="0">
                <a:latin typeface="+mj-lt"/>
              </a:rPr>
              <a:t> Vilas </a:t>
            </a:r>
            <a:r>
              <a:rPr lang="en-US" sz="2000" dirty="0" err="1" smtClean="0">
                <a:latin typeface="+mj-lt"/>
              </a:rPr>
              <a:t>Bhosale</a:t>
            </a:r>
            <a:endParaRPr lang="en-IN" sz="2000" dirty="0">
              <a:latin typeface="+mj-lt"/>
            </a:endParaRPr>
          </a:p>
        </p:txBody>
      </p:sp>
      <p:pic>
        <p:nvPicPr>
          <p:cNvPr id="7" name="Picture 8" descr="IBM Logo Meaning, History and Evolution - IBM Logo PNG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1548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Introduction</a:t>
            </a:r>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95275" y="723900"/>
            <a:ext cx="6050110" cy="549381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n-US" dirty="0" smtClean="0">
                <a:solidFill>
                  <a:schemeClr val="tx1"/>
                </a:solidFill>
              </a:rPr>
              <a:t>Unemployment </a:t>
            </a:r>
            <a:r>
              <a:rPr lang="en-US" dirty="0" smtClean="0"/>
              <a:t>refers to the condition where individuals who are capable and willing to work cannot find a job.</a:t>
            </a:r>
          </a:p>
          <a:p>
            <a:pPr marL="285750" lvl="0" indent="-285750" algn="just">
              <a:lnSpc>
                <a:spcPct val="150000"/>
              </a:lnSpc>
              <a:buFont typeface="Arial" panose="020B0604020202020204" pitchFamily="34" charset="0"/>
              <a:buChar char="•"/>
            </a:pPr>
            <a:r>
              <a:rPr lang="en-US" dirty="0" smtClean="0"/>
              <a:t>High </a:t>
            </a:r>
            <a:r>
              <a:rPr lang="en-US" dirty="0"/>
              <a:t>unemployment causes the economy to stagnate, consumer spending to decline, and industry growth to be poor. </a:t>
            </a:r>
            <a:endParaRPr lang="en-US" dirty="0" smtClean="0"/>
          </a:p>
          <a:p>
            <a:pPr marL="285750" lvl="0" indent="-285750" algn="just">
              <a:lnSpc>
                <a:spcPct val="150000"/>
              </a:lnSpc>
              <a:buFont typeface="Arial" panose="020B0604020202020204" pitchFamily="34" charset="0"/>
              <a:buChar char="•"/>
            </a:pPr>
            <a:r>
              <a:rPr lang="en-US" dirty="0" smtClean="0"/>
              <a:t>Poverty </a:t>
            </a:r>
            <a:r>
              <a:rPr lang="en-US" dirty="0"/>
              <a:t>and inequality are made worse by this, which impedes the achievement of important Sustainable Development Goals, especially </a:t>
            </a:r>
            <a:r>
              <a:rPr lang="en-US" dirty="0">
                <a:solidFill>
                  <a:srgbClr val="FF0000"/>
                </a:solidFill>
              </a:rPr>
              <a:t>SDG 1 (No Poverty) </a:t>
            </a:r>
            <a:r>
              <a:rPr lang="en-US" dirty="0"/>
              <a:t>and </a:t>
            </a:r>
            <a:r>
              <a:rPr lang="en-US" dirty="0">
                <a:solidFill>
                  <a:srgbClr val="FF0000"/>
                </a:solidFill>
              </a:rPr>
              <a:t>SDG 8</a:t>
            </a:r>
            <a:r>
              <a:rPr lang="en-US" dirty="0"/>
              <a:t> </a:t>
            </a:r>
            <a:r>
              <a:rPr lang="en-US" dirty="0">
                <a:solidFill>
                  <a:srgbClr val="FF0000"/>
                </a:solidFill>
              </a:rPr>
              <a:t>(Decent Work and Economic Growth)</a:t>
            </a:r>
            <a:r>
              <a:rPr lang="en-US" dirty="0"/>
              <a:t>. </a:t>
            </a:r>
            <a:endParaRPr lang="en-US" dirty="0" smtClean="0"/>
          </a:p>
          <a:p>
            <a:pPr marL="285750" lvl="0" indent="-285750" algn="just">
              <a:lnSpc>
                <a:spcPct val="150000"/>
              </a:lnSpc>
              <a:buFont typeface="Arial" panose="020B0604020202020204" pitchFamily="34" charset="0"/>
              <a:buChar char="•"/>
            </a:pPr>
            <a:r>
              <a:rPr lang="en-US" dirty="0" smtClean="0"/>
              <a:t>Furthermore</a:t>
            </a:r>
            <a:r>
              <a:rPr lang="en-US" dirty="0"/>
              <a:t>, the country's GDP potential is hampered by the inadequate utilization of the labor force, which restricts economic growth and affects initiatives for long-term sustainability and development</a:t>
            </a:r>
            <a:r>
              <a:rPr lang="en-US" dirty="0" smtClean="0"/>
              <a:t>.</a:t>
            </a:r>
            <a:endParaRPr lang="en-US" dirty="0"/>
          </a:p>
        </p:txBody>
      </p:sp>
      <p:pic>
        <p:nvPicPr>
          <p:cNvPr id="5"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613621" y="866775"/>
            <a:ext cx="5578379" cy="746783"/>
          </a:xfrm>
          <a:prstGeom prst="rect">
            <a:avLst/>
          </a:prstGeom>
        </p:spPr>
      </p:pic>
      <p:pic>
        <p:nvPicPr>
          <p:cNvPr id="9" name="Picture 8"/>
          <p:cNvPicPr>
            <a:picLocks noChangeAspect="1"/>
          </p:cNvPicPr>
          <p:nvPr/>
        </p:nvPicPr>
        <p:blipFill>
          <a:blip r:embed="rId4"/>
          <a:stretch>
            <a:fillRect/>
          </a:stretch>
        </p:blipFill>
        <p:spPr>
          <a:xfrm>
            <a:off x="6613621" y="1806859"/>
            <a:ext cx="5406729" cy="385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7402875" y="5852160"/>
            <a:ext cx="4349239" cy="430887"/>
          </a:xfrm>
          <a:prstGeom prst="rect">
            <a:avLst/>
          </a:prstGeom>
          <a:noFill/>
        </p:spPr>
        <p:txBody>
          <a:bodyPr wrap="square" rtlCol="0">
            <a:spAutoFit/>
          </a:bodyPr>
          <a:lstStyle/>
          <a:p>
            <a:r>
              <a:rPr lang="en-IN" sz="1100" dirty="0" smtClean="0"/>
              <a:t>https://www.forbesindia.com/article/explainers/unemployment-rate-in-india/87441/1</a:t>
            </a:r>
            <a:endParaRPr lang="en-IN" sz="1100" dirty="0"/>
          </a:p>
        </p:txBody>
      </p:sp>
    </p:spTree>
    <p:extLst>
      <p:ext uri="{BB962C8B-B14F-4D97-AF65-F5344CB8AC3E}">
        <p14:creationId xmlns:p14="http://schemas.microsoft.com/office/powerpoint/2010/main" val="2400014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Project Summary</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333375" y="1093033"/>
            <a:ext cx="7181849" cy="517244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lnSpc>
                <a:spcPct val="115000"/>
              </a:lnSpc>
              <a:spcAft>
                <a:spcPts val="0"/>
              </a:spcAft>
              <a:buFont typeface="Arial" panose="020B0604020202020204" pitchFamily="34" charset="0"/>
              <a:buChar char="•"/>
            </a:pPr>
            <a:r>
              <a:rPr lang="en-IN" sz="1600" dirty="0" smtClean="0">
                <a:effectLst/>
                <a:ea typeface="Times New Roman" panose="02020603050405020304" pitchFamily="18" charset="0"/>
              </a:rPr>
              <a:t>In India, Unemployment is still a major problem that threatens both social cohesion and sustained economic progress. </a:t>
            </a:r>
          </a:p>
          <a:p>
            <a:pPr marL="285750" indent="-285750" algn="just">
              <a:lnSpc>
                <a:spcPct val="115000"/>
              </a:lnSpc>
              <a:spcAft>
                <a:spcPts val="0"/>
              </a:spcAft>
              <a:buFont typeface="Arial" panose="020B0604020202020204" pitchFamily="34" charset="0"/>
              <a:buChar char="•"/>
            </a:pPr>
            <a:r>
              <a:rPr lang="en-IN" sz="1600" dirty="0" smtClean="0">
                <a:effectLst/>
                <a:ea typeface="Times New Roman" panose="02020603050405020304" pitchFamily="18" charset="0"/>
              </a:rPr>
              <a:t>At 42% among graduates under 25, youth unemployment in India is a serious obstacle to attaining SDG 8, which calls for equitable, sustained economic growth and decent work for all. </a:t>
            </a:r>
          </a:p>
          <a:p>
            <a:pPr marL="285750" indent="-285750" algn="just">
              <a:lnSpc>
                <a:spcPct val="115000"/>
              </a:lnSpc>
              <a:spcAft>
                <a:spcPts val="0"/>
              </a:spcAft>
              <a:buFont typeface="Arial" panose="020B0604020202020204" pitchFamily="34" charset="0"/>
              <a:buChar char="•"/>
            </a:pPr>
            <a:r>
              <a:rPr lang="en-IN" sz="1600" dirty="0" smtClean="0">
                <a:effectLst/>
                <a:ea typeface="Times New Roman" panose="02020603050405020304" pitchFamily="18" charset="0"/>
              </a:rPr>
              <a:t>In 2023, the economy expanded by 7.3%, but there was still a shortage of jobs because of structural problems, a poor response from the private sector, and dishonest tactics like phony job postings. These elements restrict sustainable development and weaken confidence in the labour market. </a:t>
            </a:r>
          </a:p>
          <a:p>
            <a:pPr marL="285750" indent="-285750" algn="just">
              <a:lnSpc>
                <a:spcPct val="115000"/>
              </a:lnSpc>
              <a:spcAft>
                <a:spcPts val="0"/>
              </a:spcAft>
              <a:buFont typeface="Arial" panose="020B0604020202020204" pitchFamily="34" charset="0"/>
              <a:buChar char="•"/>
            </a:pPr>
            <a:r>
              <a:rPr lang="en-IN" sz="1600" dirty="0" smtClean="0">
                <a:effectLst/>
                <a:ea typeface="Times New Roman" panose="02020603050405020304" pitchFamily="18" charset="0"/>
              </a:rPr>
              <a:t>To address this and ensure that economic growth translates into real employment possibilities, it is necessary to implement comprehensive policies, ethical recruitment procedures, and concentrate on industries that are capable of accepting young workers.</a:t>
            </a:r>
            <a:endParaRPr lang="en-IN" sz="1600" dirty="0" smtClean="0">
              <a:effectLst/>
              <a:ea typeface="Arial" panose="020B0604020202020204" pitchFamily="34" charset="0"/>
            </a:endParaRPr>
          </a:p>
          <a:p>
            <a:pPr marL="285750" indent="-285750" algn="just">
              <a:lnSpc>
                <a:spcPct val="115000"/>
              </a:lnSpc>
              <a:spcAft>
                <a:spcPts val="0"/>
              </a:spcAft>
              <a:buFont typeface="Arial" panose="020B0604020202020204" pitchFamily="34" charset="0"/>
              <a:buChar char="•"/>
            </a:pPr>
            <a:r>
              <a:rPr lang="en-IN" sz="1600" dirty="0" smtClean="0">
                <a:effectLst/>
                <a:ea typeface="Times New Roman" panose="02020603050405020304" pitchFamily="18" charset="0"/>
              </a:rPr>
              <a:t>Another major issue facing the world today is inflation, which raises operating expenses and lowers consumer purchasing power, resulting in job losses.</a:t>
            </a:r>
          </a:p>
          <a:p>
            <a:pPr marL="285750" indent="-285750" algn="just">
              <a:lnSpc>
                <a:spcPct val="115000"/>
              </a:lnSpc>
              <a:spcAft>
                <a:spcPts val="0"/>
              </a:spcAft>
              <a:buFont typeface="Arial" panose="020B0604020202020204" pitchFamily="34" charset="0"/>
              <a:buChar char="•"/>
            </a:pPr>
            <a:r>
              <a:rPr lang="en-IN" sz="1600" dirty="0" smtClean="0">
                <a:effectLst/>
                <a:ea typeface="Times New Roman" panose="02020603050405020304" pitchFamily="18" charset="0"/>
              </a:rPr>
              <a:t>Business investments are hampered by rising interest rates and economic uncertainty, and job losses are made worse by profit margin pressures and the wage-price spiral, underscoring the necessity of targeted government measures.</a:t>
            </a:r>
            <a:endParaRPr lang="en-IN" sz="1600" dirty="0">
              <a:effectLst/>
              <a:ea typeface="Arial" panose="020B0604020202020204" pitchFamily="34" charset="0"/>
            </a:endParaRPr>
          </a:p>
        </p:txBody>
      </p:sp>
      <p:pic>
        <p:nvPicPr>
          <p:cNvPr id="6" name="Picture 5"/>
          <p:cNvPicPr>
            <a:picLocks noChangeAspect="1"/>
          </p:cNvPicPr>
          <p:nvPr/>
        </p:nvPicPr>
        <p:blipFill rotWithShape="1">
          <a:blip r:embed="rId3"/>
          <a:srcRect b="7143"/>
          <a:stretch/>
        </p:blipFill>
        <p:spPr>
          <a:xfrm>
            <a:off x="8563341" y="3892064"/>
            <a:ext cx="3268659" cy="2196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7791450" y="1221804"/>
            <a:ext cx="3276600" cy="2457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886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Purpose of the Project</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From Twitter To Meta: The Layoffs Crisis Gripping Tech Companies In India  And The World - Forbes In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9600" y="3589234"/>
            <a:ext cx="2246400" cy="280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028" name="Picture 4" descr="India's Unusual Jobs Math: More Education Equals a Higher Chance of  Unemployment - WSJ"/>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34566">
            <a:off x="834742" y="3176235"/>
            <a:ext cx="2636837" cy="17551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0" name="Picture 9"/>
          <p:cNvPicPr>
            <a:picLocks noChangeAspect="1"/>
          </p:cNvPicPr>
          <p:nvPr/>
        </p:nvPicPr>
        <p:blipFill>
          <a:blip r:embed="rId5"/>
          <a:stretch>
            <a:fillRect/>
          </a:stretch>
        </p:blipFill>
        <p:spPr>
          <a:xfrm rot="21025193">
            <a:off x="6937268" y="677785"/>
            <a:ext cx="200025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7206343" y="2787737"/>
            <a:ext cx="4527686"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purpose of this project is to support </a:t>
            </a:r>
            <a:r>
              <a:rPr lang="en-US" dirty="0">
                <a:solidFill>
                  <a:srgbClr val="FF0000"/>
                </a:solidFill>
              </a:rPr>
              <a:t>SDG 8</a:t>
            </a:r>
            <a:r>
              <a:rPr lang="en-US" dirty="0"/>
              <a:t> by analyzing unemployment data to identify key areas of deficit across technology, gender, industry, and state, and to propose data-driven solutions for achieving full and productive employment and sustained, inclusive economic growth.</a:t>
            </a:r>
            <a:endParaRPr lang="en-IN" dirty="0"/>
          </a:p>
        </p:txBody>
      </p:sp>
      <p:pic>
        <p:nvPicPr>
          <p:cNvPr id="1026" name="Picture 2" descr="Technological Unemployment PPT [Downlo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109" y="1073236"/>
            <a:ext cx="3048000" cy="1714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978763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Points that need to be focus</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72864" y="1084600"/>
            <a:ext cx="4531763" cy="24120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72864" y="641699"/>
            <a:ext cx="5277599" cy="369332"/>
          </a:xfrm>
          <a:prstGeom prst="rect">
            <a:avLst/>
          </a:prstGeom>
        </p:spPr>
        <p:txBody>
          <a:bodyPr wrap="none">
            <a:spAutoFit/>
          </a:bodyPr>
          <a:lstStyle/>
          <a:p>
            <a:r>
              <a:rPr lang="en-IN" b="1" dirty="0">
                <a:solidFill>
                  <a:schemeClr val="accent1">
                    <a:lumMod val="75000"/>
                  </a:schemeClr>
                </a:solidFill>
              </a:rPr>
              <a:t>What's behind high joblessness among India's youth?</a:t>
            </a:r>
          </a:p>
        </p:txBody>
      </p:sp>
      <p:pic>
        <p:nvPicPr>
          <p:cNvPr id="1026" name="Picture 2" descr="Bloomberg-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64" y="3776997"/>
            <a:ext cx="4610525" cy="262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Artificial intelligence driving more layoffs than companies want to admit |  News - Business Stand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3653" y="1011031"/>
            <a:ext cx="3685200" cy="298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9133115" y="641699"/>
            <a:ext cx="2972064" cy="3323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en-IN" sz="1000" dirty="0" smtClean="0">
              <a:hlinkClick r:id="rId6"/>
            </a:endParaRPr>
          </a:p>
          <a:p>
            <a:pPr marL="171450" indent="-171450">
              <a:buFont typeface="Arial" panose="020B0604020202020204" pitchFamily="34" charset="0"/>
              <a:buChar char="•"/>
            </a:pPr>
            <a:r>
              <a:rPr lang="en-IN" sz="1000" dirty="0" smtClean="0">
                <a:hlinkClick r:id="rId6"/>
              </a:rPr>
              <a:t>https</a:t>
            </a:r>
            <a:r>
              <a:rPr lang="en-IN" sz="1000" dirty="0">
                <a:hlinkClick r:id="rId6"/>
              </a:rPr>
              <a:t>://</a:t>
            </a:r>
            <a:r>
              <a:rPr lang="en-IN" sz="1000" dirty="0" smtClean="0">
                <a:hlinkClick r:id="rId6"/>
              </a:rPr>
              <a:t>www.indiatoday.in/technology/news/story/ai-and-cost-cutting-biggest-reasons-why-tech-lays-offs-have-surged-by-136-per-cent-in-2024-reveals-study-2499830-2024-02-09</a:t>
            </a:r>
            <a:endParaRPr lang="en-US" sz="1000" dirty="0" smtClean="0"/>
          </a:p>
          <a:p>
            <a:pPr marL="171450" indent="-171450">
              <a:buFont typeface="Arial" panose="020B0604020202020204" pitchFamily="34" charset="0"/>
              <a:buChar char="•"/>
            </a:pPr>
            <a:r>
              <a:rPr lang="en-US" sz="1000" dirty="0">
                <a:hlinkClick r:id="rId7"/>
              </a:rPr>
              <a:t>Young Indians more likely to be jobless if they’re educated - Times of India (indiatimes.com)</a:t>
            </a:r>
            <a:endParaRPr lang="en-IN" sz="1000" dirty="0"/>
          </a:p>
          <a:p>
            <a:pPr marL="171450" indent="-171450">
              <a:buFont typeface="Arial" panose="020B0604020202020204" pitchFamily="34" charset="0"/>
              <a:buChar char="•"/>
            </a:pPr>
            <a:r>
              <a:rPr lang="en-IN" sz="1000" dirty="0">
                <a:hlinkClick r:id="rId8"/>
              </a:rPr>
              <a:t>https://www.dw.com/en/india-high-youth-unemployment-poses-massive-challenge/a-69018952#:~:text=youth%20unemployment%20rate.-,Nearly%2016%25%20of%20urban%20youth%20in%20the%2015%2D29%20age,at%20as%20high%20as%2045.4%25</a:t>
            </a:r>
            <a:r>
              <a:rPr lang="en-IN" sz="1000" dirty="0" smtClean="0"/>
              <a:t>.</a:t>
            </a:r>
          </a:p>
          <a:p>
            <a:pPr marL="171450" indent="-171450">
              <a:buFont typeface="Arial" panose="020B0604020202020204" pitchFamily="34" charset="0"/>
              <a:buChar char="•"/>
            </a:pPr>
            <a:r>
              <a:rPr lang="en-IN" sz="1000" dirty="0">
                <a:hlinkClick r:id="rId9"/>
              </a:rPr>
              <a:t>https://</a:t>
            </a:r>
            <a:r>
              <a:rPr lang="en-IN" sz="1000" dirty="0" smtClean="0">
                <a:hlinkClick r:id="rId9"/>
              </a:rPr>
              <a:t>www.livemint.com/news/india/unemployment-crisis-83-of-jobless-indians-are-youth-says-international-labour-organisation-report-11711517084127.html</a:t>
            </a:r>
            <a:endParaRPr lang="en-IN" sz="1000" dirty="0" smtClean="0"/>
          </a:p>
          <a:p>
            <a:pPr marL="171450" indent="-171450">
              <a:buFont typeface="Arial" panose="020B0604020202020204" pitchFamily="34" charset="0"/>
              <a:buChar char="•"/>
            </a:pPr>
            <a:r>
              <a:rPr lang="en-IN" sz="1000" dirty="0">
                <a:hlinkClick r:id="rId10"/>
              </a:rPr>
              <a:t>https://</a:t>
            </a:r>
            <a:r>
              <a:rPr lang="en-IN" sz="1000" dirty="0" smtClean="0">
                <a:hlinkClick r:id="rId10"/>
              </a:rPr>
              <a:t>www.livemint.com/news/find-out-why-educated-young-indians-are-most-likely-to-be-jobless-report-11711764936505.html</a:t>
            </a:r>
            <a:endParaRPr lang="en-IN" sz="1000" dirty="0" smtClean="0"/>
          </a:p>
        </p:txBody>
      </p:sp>
      <p:pic>
        <p:nvPicPr>
          <p:cNvPr id="9" name="Picture 8"/>
          <p:cNvPicPr>
            <a:picLocks noChangeAspect="1"/>
          </p:cNvPicPr>
          <p:nvPr/>
        </p:nvPicPr>
        <p:blipFill>
          <a:blip r:embed="rId11"/>
          <a:stretch>
            <a:fillRect/>
          </a:stretch>
        </p:blipFill>
        <p:spPr>
          <a:xfrm>
            <a:off x="5103653" y="4212709"/>
            <a:ext cx="5345205" cy="241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5285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89824506"/>
              </p:ext>
            </p:extLst>
          </p:nvPr>
        </p:nvGraphicFramePr>
        <p:xfrm>
          <a:off x="6394451" y="700616"/>
          <a:ext cx="4492624" cy="5824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Data Loading &amp; Cleaning Process</a:t>
            </a:r>
            <a:endParaRPr lang="en-IN" sz="2800" dirty="0">
              <a:latin typeface="Times New Roman" panose="02020603050405020304" pitchFamily="18" charset="0"/>
              <a:cs typeface="Times New Roman" panose="02020603050405020304" pitchFamily="18" charset="0"/>
            </a:endParaRPr>
          </a:p>
        </p:txBody>
      </p:sp>
      <p:pic>
        <p:nvPicPr>
          <p:cNvPr id="4" name="Picture 8" descr="IBM Logo Meaning, History and Evolution - IBM Logo PNG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22,400+ Data Analytics Cartoon Stock Photos, Pictures &amp; Royalty-Free Images  - iSto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6" y="1722437"/>
            <a:ext cx="5345999" cy="3564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044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Sources of Data Used</a:t>
            </a:r>
            <a:endParaRPr lang="en-IN" sz="2800" dirty="0">
              <a:latin typeface="Times New Roman" panose="02020603050405020304" pitchFamily="18" charset="0"/>
              <a:cs typeface="Times New Roman" panose="02020603050405020304" pitchFamily="18" charset="0"/>
            </a:endParaRPr>
          </a:p>
        </p:txBody>
      </p:sp>
      <p:pic>
        <p:nvPicPr>
          <p:cNvPr id="3" name="Picture 8" descr="IBM Logo Meaning, History and Evolution - IBM Logo P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2000" y="-14532"/>
            <a:ext cx="720000" cy="3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70090" y="636398"/>
            <a:ext cx="6490806" cy="3024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5749712" y="3773576"/>
            <a:ext cx="6159311" cy="2808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391400" y="1225068"/>
            <a:ext cx="4191000" cy="1846659"/>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t>Sources:</a:t>
            </a:r>
            <a:r>
              <a:rPr lang="en-US" dirty="0" smtClean="0"/>
              <a:t> </a:t>
            </a:r>
          </a:p>
          <a:p>
            <a:pPr marL="285750" indent="-285750">
              <a:buFont typeface="Arial" panose="020B0604020202020204" pitchFamily="34" charset="0"/>
              <a:buChar char="•"/>
            </a:pPr>
            <a:r>
              <a:rPr lang="en-IN" sz="1600" dirty="0" err="1" smtClean="0"/>
              <a:t>Kaggle</a:t>
            </a:r>
            <a:r>
              <a:rPr lang="en-IN" sz="1600" dirty="0" smtClean="0"/>
              <a:t>: </a:t>
            </a:r>
            <a:r>
              <a:rPr lang="en-IN" sz="1600" dirty="0" smtClean="0">
                <a:hlinkClick r:id="rId5"/>
              </a:rPr>
              <a:t>http://www.kaggle.com</a:t>
            </a:r>
            <a:endParaRPr lang="en-IN" sz="1600" dirty="0" smtClean="0"/>
          </a:p>
          <a:p>
            <a:pPr marL="285750" indent="-285750">
              <a:buFont typeface="Arial" panose="020B0604020202020204" pitchFamily="34" charset="0"/>
              <a:buChar char="•"/>
            </a:pPr>
            <a:r>
              <a:rPr lang="en-US" sz="1600" dirty="0" smtClean="0"/>
              <a:t>Government website</a:t>
            </a:r>
            <a:r>
              <a:rPr lang="en-US" sz="1600" dirty="0"/>
              <a:t>: </a:t>
            </a:r>
            <a:endParaRPr lang="en-US" sz="1600" dirty="0" smtClean="0"/>
          </a:p>
          <a:p>
            <a:r>
              <a:rPr lang="en-US" sz="1600" dirty="0" smtClean="0">
                <a:hlinkClick r:id="rId6"/>
              </a:rPr>
              <a:t>https</a:t>
            </a:r>
            <a:r>
              <a:rPr lang="en-US" sz="1600" dirty="0">
                <a:hlinkClick r:id="rId6"/>
              </a:rPr>
              <a:t>://data.gov</a:t>
            </a:r>
            <a:r>
              <a:rPr lang="en-US" sz="1600" dirty="0" smtClean="0">
                <a:hlinkClick r:id="rId6"/>
              </a:rPr>
              <a:t>/</a:t>
            </a:r>
            <a:r>
              <a:rPr lang="en-US" sz="1600" dirty="0"/>
              <a:t> </a:t>
            </a:r>
            <a:r>
              <a:rPr lang="en-US" sz="1600" dirty="0" smtClean="0"/>
              <a:t>, </a:t>
            </a:r>
            <a:r>
              <a:rPr lang="en-US" sz="1600" dirty="0" smtClean="0">
                <a:hlinkClick r:id="rId7"/>
              </a:rPr>
              <a:t>https</a:t>
            </a:r>
            <a:r>
              <a:rPr lang="en-US" sz="1600" dirty="0">
                <a:hlinkClick r:id="rId7"/>
              </a:rPr>
              <a:t>://www.mospi.gov.in</a:t>
            </a:r>
            <a:r>
              <a:rPr lang="en-US" sz="1600" dirty="0" smtClean="0">
                <a:hlinkClick r:id="rId7"/>
              </a:rPr>
              <a:t>/</a:t>
            </a:r>
            <a:endParaRPr lang="en-US" sz="1600" dirty="0" smtClean="0"/>
          </a:p>
          <a:p>
            <a:pPr marL="285750" indent="-285750">
              <a:buFont typeface="Arial" panose="020B0604020202020204" pitchFamily="34" charset="0"/>
              <a:buChar char="•"/>
            </a:pPr>
            <a:r>
              <a:rPr lang="en-US" sz="1600" dirty="0"/>
              <a:t>ILOSTAT: </a:t>
            </a:r>
            <a:r>
              <a:rPr lang="en-US" sz="1600" dirty="0">
                <a:hlinkClick r:id="rId8"/>
              </a:rPr>
              <a:t>https://ilostat.ilo.org</a:t>
            </a:r>
            <a:r>
              <a:rPr lang="en-US" sz="1600" dirty="0" smtClean="0">
                <a:hlinkClick r:id="rId8"/>
              </a:rPr>
              <a:t>/</a:t>
            </a:r>
            <a:endParaRPr lang="en-US" sz="1600" dirty="0" smtClean="0"/>
          </a:p>
          <a:p>
            <a:pPr marL="285750" indent="-285750">
              <a:buFont typeface="Arial" panose="020B0604020202020204" pitchFamily="34" charset="0"/>
              <a:buChar char="•"/>
            </a:pPr>
            <a:r>
              <a:rPr lang="en-IN" sz="1600" dirty="0"/>
              <a:t>Directorate General of Employment: </a:t>
            </a:r>
            <a:r>
              <a:rPr lang="en-IN" sz="1600" dirty="0">
                <a:hlinkClick r:id="rId9"/>
              </a:rPr>
              <a:t>https://dge.gov.in/dge</a:t>
            </a:r>
            <a:r>
              <a:rPr lang="en-IN" sz="1600" dirty="0" smtClean="0">
                <a:hlinkClick r:id="rId9"/>
              </a:rPr>
              <a:t>/</a:t>
            </a:r>
            <a:endParaRPr lang="en-US" sz="1600" dirty="0" smtClean="0"/>
          </a:p>
        </p:txBody>
      </p:sp>
    </p:spTree>
    <p:extLst>
      <p:ext uri="{BB962C8B-B14F-4D97-AF65-F5344CB8AC3E}">
        <p14:creationId xmlns:p14="http://schemas.microsoft.com/office/powerpoint/2010/main" val="1985062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1071</TotalTime>
  <Words>1301</Words>
  <Application>Microsoft Office PowerPoint</Application>
  <PresentationFormat>Widescreen</PresentationFormat>
  <Paragraphs>106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Agency FB</vt:lpstr>
      <vt:lpstr>Algerian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151</cp:revision>
  <dcterms:created xsi:type="dcterms:W3CDTF">2024-08-01T16:58:58Z</dcterms:created>
  <dcterms:modified xsi:type="dcterms:W3CDTF">2024-08-04T12:50:42Z</dcterms:modified>
</cp:coreProperties>
</file>